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6"/>
  </p:notesMasterIdLst>
  <p:sldIdLst>
    <p:sldId id="256" r:id="rId2"/>
    <p:sldId id="258" r:id="rId3"/>
    <p:sldId id="298" r:id="rId4"/>
    <p:sldId id="302" r:id="rId5"/>
    <p:sldId id="303" r:id="rId6"/>
    <p:sldId id="304" r:id="rId7"/>
    <p:sldId id="305" r:id="rId8"/>
    <p:sldId id="306" r:id="rId9"/>
    <p:sldId id="307" r:id="rId10"/>
    <p:sldId id="309" r:id="rId11"/>
    <p:sldId id="308" r:id="rId12"/>
    <p:sldId id="310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3" r:id="rId24"/>
    <p:sldId id="324" r:id="rId25"/>
    <p:sldId id="325" r:id="rId26"/>
    <p:sldId id="326" r:id="rId27"/>
    <p:sldId id="328" r:id="rId28"/>
    <p:sldId id="329" r:id="rId29"/>
    <p:sldId id="331" r:id="rId30"/>
    <p:sldId id="332" r:id="rId31"/>
    <p:sldId id="311" r:id="rId32"/>
    <p:sldId id="330" r:id="rId33"/>
    <p:sldId id="327" r:id="rId34"/>
    <p:sldId id="281" r:id="rId35"/>
  </p:sldIdLst>
  <p:sldSz cx="9144000" cy="5143500" type="screen16x9"/>
  <p:notesSz cx="6858000" cy="9144000"/>
  <p:embeddedFontLst>
    <p:embeddedFont>
      <p:font typeface="Catamaran Light" panose="020B0604020202020204" charset="0"/>
      <p:regular r:id="rId37"/>
      <p:bold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Livvic" pitchFamily="2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3DCCF"/>
    <a:srgbClr val="908269"/>
    <a:srgbClr val="9F9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B51436-B544-438C-8934-0FBEFDF1356F}">
  <a:tblStyle styleId="{CAB51436-B544-438C-8934-0FBEFDF135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59" autoAdjust="0"/>
  </p:normalViewPr>
  <p:slideViewPr>
    <p:cSldViewPr snapToGrid="0">
      <p:cViewPr varScale="1">
        <p:scale>
          <a:sx n="135" d="100"/>
          <a:sy n="135" d="100"/>
        </p:scale>
        <p:origin x="9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57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01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02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4118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235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869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218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344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762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193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363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986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367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230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079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9907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30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94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628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012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17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294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575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3973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08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962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09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725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33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956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673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etkeen.com/how-many-dogs-are-there-statistic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rriyet.com.tr/yazarlar/nedim-sener/icisleri-bakanligindan-arastirma-sokak-hayvanlari-tehlikeli-mi-evet-yuzde-34-hayir-yuzde-45-4202940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ewscientist.com/article/2298623-feeding-pet-dogs-just-once-a-day-might-keep-them-healthier-as-they-ag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Umut+Sk.,+Erdek%2FBal&#305;kesir/@40.4095282,27.7871197,17.75z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dog lying on the ground">
            <a:extLst>
              <a:ext uri="{FF2B5EF4-FFF2-40B4-BE49-F238E27FC236}">
                <a16:creationId xmlns:a16="http://schemas.microsoft.com/office/drawing/2014/main" id="{AEE9C8F3-D630-CC37-4C6E-FD4F7CA1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40" y="1"/>
            <a:ext cx="6929408" cy="462534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600200" y="3206400"/>
            <a:ext cx="4021325" cy="10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tr-TR" sz="1600" dirty="0">
                <a:solidFill>
                  <a:schemeClr val="bg1"/>
                </a:solidFill>
                <a:latin typeface="Livvic" panose="020B0604020202020204" pitchFamily="2" charset="0"/>
              </a:rPr>
              <a:t>Ömer Oktay Gültekin 21901413</a:t>
            </a:r>
          </a:p>
          <a:p>
            <a:pPr algn="l"/>
            <a:r>
              <a:rPr lang="tr-TR" sz="1600" dirty="0" err="1">
                <a:solidFill>
                  <a:schemeClr val="bg1"/>
                </a:solidFill>
                <a:latin typeface="Livvic" panose="020B0604020202020204" pitchFamily="2" charset="0"/>
              </a:rPr>
              <a:t>Department</a:t>
            </a:r>
            <a:r>
              <a:rPr lang="tr-TR" sz="1600" dirty="0">
                <a:solidFill>
                  <a:schemeClr val="bg1"/>
                </a:solidFill>
                <a:latin typeface="Livvic" panose="020B0604020202020204" pitchFamily="2" charset="0"/>
              </a:rPr>
              <a:t> of </a:t>
            </a:r>
            <a:r>
              <a:rPr lang="tr-TR" sz="1600" dirty="0" err="1">
                <a:solidFill>
                  <a:schemeClr val="bg1"/>
                </a:solidFill>
                <a:latin typeface="Livvic" panose="020B0604020202020204" pitchFamily="2" charset="0"/>
              </a:rPr>
              <a:t>Computer</a:t>
            </a:r>
            <a:r>
              <a:rPr lang="tr-TR" sz="1600" dirty="0">
                <a:solidFill>
                  <a:schemeClr val="bg1"/>
                </a:solidFill>
                <a:latin typeface="Livvic" panose="020B0604020202020204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anose="020B0604020202020204" pitchFamily="2" charset="0"/>
              </a:rPr>
              <a:t>Engineering</a:t>
            </a:r>
            <a:endParaRPr lang="tr-TR" sz="1600" dirty="0">
              <a:solidFill>
                <a:schemeClr val="bg1"/>
              </a:solidFill>
              <a:latin typeface="Livvic" panose="020B0604020202020204" pitchFamily="2" charset="0"/>
            </a:endParaRPr>
          </a:p>
          <a:p>
            <a:pPr algn="l"/>
            <a:r>
              <a:rPr lang="tr-TR" sz="1600" dirty="0">
                <a:solidFill>
                  <a:schemeClr val="bg1"/>
                </a:solidFill>
                <a:latin typeface="Livvic" panose="020B0604020202020204" pitchFamily="2" charset="0"/>
              </a:rPr>
              <a:t>ENG 401-12</a:t>
            </a:r>
            <a:endParaRPr lang="en-US" sz="1600" dirty="0">
              <a:solidFill>
                <a:schemeClr val="bg1"/>
              </a:solidFill>
              <a:latin typeface="Livvic" panose="020B0604020202020204" pitchFamily="2" charset="0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605475" y="847700"/>
            <a:ext cx="5016050" cy="2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chemeClr val="bg1"/>
                </a:solidFill>
              </a:rPr>
              <a:t>A </a:t>
            </a:r>
            <a:r>
              <a:rPr lang="tr-TR" sz="2800" dirty="0" err="1">
                <a:solidFill>
                  <a:schemeClr val="bg1"/>
                </a:solidFill>
              </a:rPr>
              <a:t>Proposal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to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Investigate</a:t>
            </a:r>
            <a:r>
              <a:rPr lang="tr-TR" sz="2800" dirty="0">
                <a:solidFill>
                  <a:schemeClr val="bg1"/>
                </a:solidFill>
              </a:rPr>
              <a:t> Three Technical Solutions </a:t>
            </a:r>
            <a:r>
              <a:rPr lang="tr-TR" sz="2800" dirty="0" err="1">
                <a:solidFill>
                  <a:schemeClr val="bg1"/>
                </a:solidFill>
              </a:rPr>
              <a:t>to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Eliminate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the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Hunger</a:t>
            </a:r>
            <a:r>
              <a:rPr lang="tr-TR" sz="2800" dirty="0">
                <a:solidFill>
                  <a:schemeClr val="bg1"/>
                </a:solidFill>
              </a:rPr>
              <a:t> Problem of </a:t>
            </a:r>
            <a:r>
              <a:rPr lang="tr-TR" sz="2800" dirty="0" err="1">
                <a:solidFill>
                  <a:schemeClr val="bg1"/>
                </a:solidFill>
              </a:rPr>
              <a:t>Stray</a:t>
            </a:r>
            <a:r>
              <a:rPr lang="tr-TR" sz="2800" dirty="0">
                <a:solidFill>
                  <a:schemeClr val="bg1"/>
                </a:solidFill>
              </a:rPr>
              <a:t> Dogs in Erdek Umut Street</a:t>
            </a:r>
            <a:endParaRPr lang="en-US" sz="2800" dirty="0">
              <a:solidFill>
                <a:schemeClr val="bg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2300EA2-AEBA-4ED2-6781-02AB33A0C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3" b="97179" l="3526" r="96897">
                        <a14:foregroundMark x1="26798" y1="15233" x2="35261" y2="13258"/>
                        <a14:foregroundMark x1="32299" y1="15515" x2="16643" y2="23977"/>
                        <a14:foregroundMark x1="16643" y1="23977" x2="27645" y2="16925"/>
                        <a14:foregroundMark x1="59520" y1="45416" x2="39210" y2="40339"/>
                        <a14:foregroundMark x1="39210" y1="40339" x2="55994" y2="43018"/>
                        <a14:foregroundMark x1="55994" y1="43018" x2="40197" y2="43441"/>
                        <a14:foregroundMark x1="40197" y1="43441" x2="28068" y2="57546"/>
                        <a14:foregroundMark x1="28068" y1="57546" x2="30324" y2="83921"/>
                        <a14:foregroundMark x1="33568" y1="76305" x2="29196" y2="56417"/>
                        <a14:foregroundMark x1="29196" y1="56417" x2="19464" y2="44006"/>
                        <a14:foregroundMark x1="19464" y1="44006" x2="13963" y2="68829"/>
                        <a14:foregroundMark x1="13963" y1="68829" x2="34979" y2="86601"/>
                        <a14:foregroundMark x1="34979" y1="86601" x2="52468" y2="91678"/>
                        <a14:foregroundMark x1="52468" y1="91678" x2="71650" y2="88152"/>
                        <a14:foregroundMark x1="71650" y1="88152" x2="85755" y2="67701"/>
                        <a14:foregroundMark x1="85755" y1="67701" x2="83780" y2="32017"/>
                        <a14:foregroundMark x1="83780" y1="32017" x2="66573" y2="17630"/>
                        <a14:foregroundMark x1="66573" y1="17630" x2="42736" y2="11566"/>
                        <a14:foregroundMark x1="42736" y1="11566" x2="21016" y2="26375"/>
                        <a14:foregroundMark x1="21016" y1="26375" x2="13399" y2="41890"/>
                        <a14:foregroundMark x1="13399" y1="41890" x2="13117" y2="64175"/>
                        <a14:foregroundMark x1="13117" y1="64175" x2="13963" y2="66432"/>
                        <a14:foregroundMark x1="12553" y1="69111" x2="10296" y2="44852"/>
                        <a14:foregroundMark x1="10296" y1="44852" x2="16361" y2="25529"/>
                        <a14:foregroundMark x1="9309" y1="67701" x2="12271" y2="30042"/>
                        <a14:foregroundMark x1="8322" y1="61636" x2="8322" y2="34133"/>
                        <a14:foregroundMark x1="7052" y1="36107" x2="8039" y2="68265"/>
                        <a14:foregroundMark x1="29196" y1="90973" x2="56135" y2="93935"/>
                        <a14:foregroundMark x1="56135" y1="93935" x2="71368" y2="86601"/>
                        <a14:foregroundMark x1="71368" y1="86601" x2="81241" y2="73907"/>
                        <a14:foregroundMark x1="81241" y1="73907" x2="90973" y2="48519"/>
                        <a14:foregroundMark x1="90973" y1="48519" x2="83216" y2="26093"/>
                        <a14:foregroundMark x1="83216" y1="26093" x2="69958" y2="16502"/>
                        <a14:foregroundMark x1="69958" y1="16502" x2="51058" y2="9450"/>
                        <a14:foregroundMark x1="51058" y1="9450" x2="38364" y2="10437"/>
                        <a14:foregroundMark x1="91255" y1="30889" x2="92243" y2="49929"/>
                        <a14:foregroundMark x1="92243" y1="49929" x2="85331" y2="73625"/>
                        <a14:foregroundMark x1="34133" y1="8181" x2="49788" y2="7193"/>
                        <a14:foregroundMark x1="49788" y1="7193" x2="70945" y2="9591"/>
                        <a14:foregroundMark x1="35261" y1="7052" x2="52186" y2="6065"/>
                        <a14:foregroundMark x1="52186" y1="6065" x2="61636" y2="6770"/>
                        <a14:foregroundMark x1="42454" y1="5360" x2="53315" y2="5360"/>
                        <a14:foregroundMark x1="44570" y1="3808" x2="49224" y2="4795"/>
                        <a14:foregroundMark x1="51904" y1="6065" x2="60085" y2="9873"/>
                        <a14:foregroundMark x1="13681" y1="33568" x2="6488" y2="51199"/>
                        <a14:foregroundMark x1="5642" y1="43159" x2="4090" y2="51763"/>
                        <a14:foregroundMark x1="29337" y1="90268" x2="53456" y2="94217"/>
                        <a14:foregroundMark x1="53456" y1="94217" x2="71227" y2="90691"/>
                        <a14:foregroundMark x1="71227" y1="90691" x2="71932" y2="90127"/>
                        <a14:foregroundMark x1="31171" y1="92807" x2="51058" y2="97461"/>
                        <a14:foregroundMark x1="51058" y1="97461" x2="68124" y2="94217"/>
                        <a14:foregroundMark x1="94499" y1="36953" x2="95063" y2="61777"/>
                        <a14:foregroundMark x1="96192" y1="42595" x2="96897" y2="57405"/>
                        <a14:foregroundMark x1="55430" y1="27504" x2="59238" y2="44993"/>
                        <a14:foregroundMark x1="59238" y1="44993" x2="71509" y2="62341"/>
                        <a14:foregroundMark x1="71509" y1="62341" x2="76446" y2="29901"/>
                        <a14:foregroundMark x1="76446" y1="29901" x2="67983" y2="28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5" y="3211775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4270C9-28F4-C0A5-72D8-945699F165DE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9047E-BC08-C67E-91F1-5F997333A375}"/>
              </a:ext>
            </a:extLst>
          </p:cNvPr>
          <p:cNvSpPr txBox="1"/>
          <p:nvPr/>
        </p:nvSpPr>
        <p:spPr>
          <a:xfrm>
            <a:off x="2214137" y="4625341"/>
            <a:ext cx="6405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1: A </a:t>
            </a:r>
            <a:r>
              <a:rPr lang="tr-TR" dirty="0" err="1">
                <a:latin typeface="Livvic" pitchFamily="2" charset="0"/>
              </a:rPr>
              <a:t>Stray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Dog</a:t>
            </a:r>
            <a:r>
              <a:rPr lang="tr-TR" dirty="0">
                <a:latin typeface="Livvic" pitchFamily="2" charset="0"/>
              </a:rPr>
              <a:t> Picture [1]</a:t>
            </a:r>
            <a:endParaRPr lang="en-US" dirty="0">
              <a:latin typeface="Livvic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2. Problem Definition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10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8" name="Google Shape;337;p38">
            <a:extLst>
              <a:ext uri="{FF2B5EF4-FFF2-40B4-BE49-F238E27FC236}">
                <a16:creationId xmlns:a16="http://schemas.microsoft.com/office/drawing/2014/main" id="{B53CE5F1-E8D5-4B48-2393-44C5D992570D}"/>
              </a:ext>
            </a:extLst>
          </p:cNvPr>
          <p:cNvSpPr/>
          <p:nvPr/>
        </p:nvSpPr>
        <p:spPr>
          <a:xfrm>
            <a:off x="813548" y="1061308"/>
            <a:ext cx="7309295" cy="65878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40;p38">
            <a:extLst>
              <a:ext uri="{FF2B5EF4-FFF2-40B4-BE49-F238E27FC236}">
                <a16:creationId xmlns:a16="http://schemas.microsoft.com/office/drawing/2014/main" id="{8B78FCC4-A102-C174-BFCD-551840F78596}"/>
              </a:ext>
            </a:extLst>
          </p:cNvPr>
          <p:cNvSpPr txBox="1">
            <a:spLocks/>
          </p:cNvSpPr>
          <p:nvPr/>
        </p:nvSpPr>
        <p:spPr>
          <a:xfrm>
            <a:off x="813547" y="1082488"/>
            <a:ext cx="7309295" cy="63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Root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Cause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Lack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Coordination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Amongs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the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People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" name="Google Shape;134;p25">
            <a:extLst>
              <a:ext uri="{FF2B5EF4-FFF2-40B4-BE49-F238E27FC236}">
                <a16:creationId xmlns:a16="http://schemas.microsoft.com/office/drawing/2014/main" id="{2459DDB8-C211-518B-CEB8-F93B2FFB9751}"/>
              </a:ext>
            </a:extLst>
          </p:cNvPr>
          <p:cNvSpPr/>
          <p:nvPr/>
        </p:nvSpPr>
        <p:spPr>
          <a:xfrm rot="-5400000" flipH="1">
            <a:off x="4272803" y="-1344226"/>
            <a:ext cx="383240" cy="6886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5;p27">
            <a:extLst>
              <a:ext uri="{FF2B5EF4-FFF2-40B4-BE49-F238E27FC236}">
                <a16:creationId xmlns:a16="http://schemas.microsoft.com/office/drawing/2014/main" id="{F64804D6-5317-558A-6385-59840549C12E}"/>
              </a:ext>
            </a:extLst>
          </p:cNvPr>
          <p:cNvSpPr txBox="1">
            <a:spLocks/>
          </p:cNvSpPr>
          <p:nvPr/>
        </p:nvSpPr>
        <p:spPr>
          <a:xfrm>
            <a:off x="1021155" y="1919742"/>
            <a:ext cx="6886536" cy="37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Lack of knowledge of whether the dogs were </a:t>
            </a:r>
            <a:r>
              <a:rPr lang="en-US" sz="1600" dirty="0" err="1">
                <a:solidFill>
                  <a:schemeClr val="bg1"/>
                </a:solidFill>
              </a:rPr>
              <a:t>feeded</a:t>
            </a:r>
            <a:r>
              <a:rPr lang="tr-T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Google Shape;134;p25">
            <a:extLst>
              <a:ext uri="{FF2B5EF4-FFF2-40B4-BE49-F238E27FC236}">
                <a16:creationId xmlns:a16="http://schemas.microsoft.com/office/drawing/2014/main" id="{C370774E-EB0E-067B-761E-D94221845B6D}"/>
              </a:ext>
            </a:extLst>
          </p:cNvPr>
          <p:cNvSpPr/>
          <p:nvPr/>
        </p:nvSpPr>
        <p:spPr>
          <a:xfrm rot="-5400000" flipH="1">
            <a:off x="4272803" y="-777956"/>
            <a:ext cx="383240" cy="6886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5;p27">
            <a:extLst>
              <a:ext uri="{FF2B5EF4-FFF2-40B4-BE49-F238E27FC236}">
                <a16:creationId xmlns:a16="http://schemas.microsoft.com/office/drawing/2014/main" id="{D552576A-77D9-FAEA-E52E-A5A7BD086B46}"/>
              </a:ext>
            </a:extLst>
          </p:cNvPr>
          <p:cNvSpPr txBox="1">
            <a:spLocks/>
          </p:cNvSpPr>
          <p:nvPr/>
        </p:nvSpPr>
        <p:spPr>
          <a:xfrm>
            <a:off x="1021155" y="2486012"/>
            <a:ext cx="6886536" cy="37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Lack of containers of food and water for the animals in the </a:t>
            </a:r>
            <a:r>
              <a:rPr lang="tr-TR" sz="1600" dirty="0" err="1">
                <a:solidFill>
                  <a:schemeClr val="bg1"/>
                </a:solidFill>
              </a:rPr>
              <a:t>street</a:t>
            </a:r>
            <a:r>
              <a:rPr lang="tr-T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Google Shape;134;p25">
            <a:extLst>
              <a:ext uri="{FF2B5EF4-FFF2-40B4-BE49-F238E27FC236}">
                <a16:creationId xmlns:a16="http://schemas.microsoft.com/office/drawing/2014/main" id="{DCDC16F1-838F-B719-9D00-8EC32A0229BE}"/>
              </a:ext>
            </a:extLst>
          </p:cNvPr>
          <p:cNvSpPr/>
          <p:nvPr/>
        </p:nvSpPr>
        <p:spPr>
          <a:xfrm rot="-5400000" flipH="1">
            <a:off x="4272803" y="-227730"/>
            <a:ext cx="383240" cy="6886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5;p27">
            <a:extLst>
              <a:ext uri="{FF2B5EF4-FFF2-40B4-BE49-F238E27FC236}">
                <a16:creationId xmlns:a16="http://schemas.microsoft.com/office/drawing/2014/main" id="{E31D974F-253C-223D-FF81-0B53FABFB68A}"/>
              </a:ext>
            </a:extLst>
          </p:cNvPr>
          <p:cNvSpPr txBox="1">
            <a:spLocks/>
          </p:cNvSpPr>
          <p:nvPr/>
        </p:nvSpPr>
        <p:spPr>
          <a:xfrm>
            <a:off x="1021155" y="3036238"/>
            <a:ext cx="6886536" cy="37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600" dirty="0">
                <a:solidFill>
                  <a:schemeClr val="bg1"/>
                </a:solidFill>
              </a:rPr>
              <a:t>V</a:t>
            </a:r>
            <a:r>
              <a:rPr lang="en-US" sz="1600" dirty="0" err="1">
                <a:solidFill>
                  <a:schemeClr val="bg1"/>
                </a:solidFill>
              </a:rPr>
              <a:t>ery</a:t>
            </a:r>
            <a:r>
              <a:rPr lang="en-US" sz="1600" dirty="0">
                <a:solidFill>
                  <a:schemeClr val="bg1"/>
                </a:solidFill>
              </a:rPr>
              <a:t> few people living in the </a:t>
            </a:r>
            <a:r>
              <a:rPr lang="tr-TR" sz="1600" dirty="0" err="1">
                <a:solidFill>
                  <a:schemeClr val="bg1"/>
                </a:solidFill>
              </a:rPr>
              <a:t>street</a:t>
            </a:r>
            <a:r>
              <a:rPr lang="en-US" sz="1600" dirty="0">
                <a:solidFill>
                  <a:schemeClr val="bg1"/>
                </a:solidFill>
              </a:rPr>
              <a:t> during the winter months</a:t>
            </a:r>
            <a:r>
              <a:rPr lang="tr-T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95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Solutions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954738" y="943212"/>
            <a:ext cx="7234521" cy="7768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954739" y="968188"/>
            <a:ext cx="7234519" cy="75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Proposed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Solution 1: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Designing</a:t>
            </a:r>
            <a:r>
              <a:rPr lang="en-US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RFID</a:t>
            </a:r>
            <a:r>
              <a:rPr lang="en-US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</a:t>
            </a:r>
            <a:r>
              <a:rPr lang="en-US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ag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system</a:t>
            </a:r>
            <a:r>
              <a:rPr lang="en-US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to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en-US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track feeding times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the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dogs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.</a:t>
            </a:r>
          </a:p>
        </p:txBody>
      </p:sp>
      <p:sp>
        <p:nvSpPr>
          <p:cNvPr id="10" name="Google Shape;337;p38">
            <a:extLst>
              <a:ext uri="{FF2B5EF4-FFF2-40B4-BE49-F238E27FC236}">
                <a16:creationId xmlns:a16="http://schemas.microsoft.com/office/drawing/2014/main" id="{29EA3AD4-591E-465F-2BAC-EEAC538166ED}"/>
              </a:ext>
            </a:extLst>
          </p:cNvPr>
          <p:cNvSpPr/>
          <p:nvPr/>
        </p:nvSpPr>
        <p:spPr>
          <a:xfrm>
            <a:off x="954714" y="2095050"/>
            <a:ext cx="7234521" cy="7768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340;p38">
            <a:extLst>
              <a:ext uri="{FF2B5EF4-FFF2-40B4-BE49-F238E27FC236}">
                <a16:creationId xmlns:a16="http://schemas.microsoft.com/office/drawing/2014/main" id="{67735ACF-FEB3-F5A0-02AB-AC165533ED23}"/>
              </a:ext>
            </a:extLst>
          </p:cNvPr>
          <p:cNvSpPr txBox="1">
            <a:spLocks/>
          </p:cNvSpPr>
          <p:nvPr/>
        </p:nvSpPr>
        <p:spPr>
          <a:xfrm>
            <a:off x="954713" y="2120026"/>
            <a:ext cx="7234521" cy="75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Proposed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Solution 2: Bluetooth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based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system</a:t>
            </a:r>
            <a:r>
              <a:rPr lang="en-US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to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en-US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track feeding times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the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dogs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.</a:t>
            </a:r>
          </a:p>
        </p:txBody>
      </p:sp>
      <p:sp>
        <p:nvSpPr>
          <p:cNvPr id="12" name="Google Shape;337;p38">
            <a:extLst>
              <a:ext uri="{FF2B5EF4-FFF2-40B4-BE49-F238E27FC236}">
                <a16:creationId xmlns:a16="http://schemas.microsoft.com/office/drawing/2014/main" id="{B73F90B8-82AE-F582-B336-C61C4CC863DB}"/>
              </a:ext>
            </a:extLst>
          </p:cNvPr>
          <p:cNvSpPr/>
          <p:nvPr/>
        </p:nvSpPr>
        <p:spPr>
          <a:xfrm>
            <a:off x="954714" y="3271863"/>
            <a:ext cx="7234521" cy="7768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340;p38">
            <a:extLst>
              <a:ext uri="{FF2B5EF4-FFF2-40B4-BE49-F238E27FC236}">
                <a16:creationId xmlns:a16="http://schemas.microsoft.com/office/drawing/2014/main" id="{0777B6EF-4E09-9939-747E-A6B3C6D24814}"/>
              </a:ext>
            </a:extLst>
          </p:cNvPr>
          <p:cNvSpPr txBox="1">
            <a:spLocks/>
          </p:cNvSpPr>
          <p:nvPr/>
        </p:nvSpPr>
        <p:spPr>
          <a:xfrm>
            <a:off x="954713" y="3296839"/>
            <a:ext cx="7234521" cy="75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Proposed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Solution 3:  A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smart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feeding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machine</a:t>
            </a:r>
            <a:endParaRPr lang="tr-TR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608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3.1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1: RFID </a:t>
            </a:r>
            <a:r>
              <a:rPr lang="tr-TR" dirty="0" err="1">
                <a:solidFill>
                  <a:schemeClr val="bg1"/>
                </a:solidFill>
              </a:rPr>
              <a:t>Tag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is RFID?</a:t>
            </a:r>
          </a:p>
        </p:txBody>
      </p:sp>
      <p:pic>
        <p:nvPicPr>
          <p:cNvPr id="2050" name="Picture 2" descr="How RFID works diagram">
            <a:extLst>
              <a:ext uri="{FF2B5EF4-FFF2-40B4-BE49-F238E27FC236}">
                <a16:creationId xmlns:a16="http://schemas.microsoft.com/office/drawing/2014/main" id="{EA3338FE-FD16-0100-A5EE-E37BB0A9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19" y="1213443"/>
            <a:ext cx="5689266" cy="330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FE53B-459C-1110-18DA-1BDF7E5B43C0}"/>
              </a:ext>
            </a:extLst>
          </p:cNvPr>
          <p:cNvSpPr txBox="1"/>
          <p:nvPr/>
        </p:nvSpPr>
        <p:spPr>
          <a:xfrm>
            <a:off x="2346125" y="4516330"/>
            <a:ext cx="419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7: RFID </a:t>
            </a:r>
            <a:r>
              <a:rPr lang="tr-TR" dirty="0" err="1">
                <a:latin typeface="Livvic" pitchFamily="2" charset="0"/>
              </a:rPr>
              <a:t>Tracking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Down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Process</a:t>
            </a:r>
            <a:r>
              <a:rPr lang="tr-TR" dirty="0">
                <a:latin typeface="Livvic" pitchFamily="2" charset="0"/>
              </a:rPr>
              <a:t> [11]</a:t>
            </a:r>
            <a:endParaRPr lang="en-US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54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3.1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1: RFID </a:t>
            </a:r>
            <a:r>
              <a:rPr lang="tr-TR" dirty="0" err="1">
                <a:solidFill>
                  <a:schemeClr val="bg1"/>
                </a:solidFill>
              </a:rPr>
              <a:t>Tag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will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0510A-107E-CC52-0228-D6FFE992FF4D}"/>
              </a:ext>
            </a:extLst>
          </p:cNvPr>
          <p:cNvSpPr txBox="1"/>
          <p:nvPr/>
        </p:nvSpPr>
        <p:spPr>
          <a:xfrm>
            <a:off x="724040" y="3692005"/>
            <a:ext cx="2523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8:  </a:t>
            </a:r>
            <a:r>
              <a:rPr lang="tr-TR" sz="1400" dirty="0" err="1">
                <a:latin typeface="Livvic" pitchFamily="2" charset="0"/>
              </a:rPr>
              <a:t>Dog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E</a:t>
            </a:r>
            <a:r>
              <a:rPr lang="tr-TR" sz="1400" dirty="0" err="1">
                <a:latin typeface="Livvic" pitchFamily="2" charset="0"/>
              </a:rPr>
              <a:t>ar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[12]</a:t>
            </a:r>
            <a:endParaRPr lang="en-US" sz="1400" dirty="0">
              <a:latin typeface="Livvic" pitchFamily="2" charset="0"/>
            </a:endParaRPr>
          </a:p>
        </p:txBody>
      </p:sp>
      <p:pic>
        <p:nvPicPr>
          <p:cNvPr id="3074" name="Picture 2" descr="Street dog with ear tag">
            <a:extLst>
              <a:ext uri="{FF2B5EF4-FFF2-40B4-BE49-F238E27FC236}">
                <a16:creationId xmlns:a16="http://schemas.microsoft.com/office/drawing/2014/main" id="{2E2E67AB-CD6D-ABD9-F67C-D48A87E33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/>
          <a:stretch/>
        </p:blipFill>
        <p:spPr bwMode="auto">
          <a:xfrm>
            <a:off x="208430" y="1599941"/>
            <a:ext cx="3446677" cy="20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7B0BF39-8E03-944D-7AF3-E5E510BA6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86" y="1599941"/>
            <a:ext cx="2003872" cy="20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7DD409-A4FB-45DD-A9E1-7BC4485C9C01}"/>
              </a:ext>
            </a:extLst>
          </p:cNvPr>
          <p:cNvSpPr txBox="1"/>
          <p:nvPr/>
        </p:nvSpPr>
        <p:spPr>
          <a:xfrm>
            <a:off x="6165476" y="3692005"/>
            <a:ext cx="2515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9:  RFID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>
                <a:latin typeface="Livvic" pitchFamily="2" charset="0"/>
              </a:rPr>
              <a:t>S</a:t>
            </a:r>
            <a:r>
              <a:rPr lang="tr-TR" sz="1400" dirty="0">
                <a:latin typeface="Livvic" pitchFamily="2" charset="0"/>
              </a:rPr>
              <a:t>mall </a:t>
            </a:r>
            <a:r>
              <a:rPr lang="tr-TR" dirty="0" err="1">
                <a:latin typeface="Livvic" pitchFamily="2" charset="0"/>
              </a:rPr>
              <a:t>E</a:t>
            </a:r>
            <a:r>
              <a:rPr lang="tr-TR" sz="1400" dirty="0" err="1">
                <a:latin typeface="Livvic" pitchFamily="2" charset="0"/>
              </a:rPr>
              <a:t>nough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to</a:t>
            </a:r>
            <a:r>
              <a:rPr lang="tr-TR" sz="1400" dirty="0">
                <a:latin typeface="Livvic" pitchFamily="2" charset="0"/>
              </a:rPr>
              <a:t> Fit in </a:t>
            </a:r>
            <a:r>
              <a:rPr lang="tr-TR" sz="1400" dirty="0" err="1">
                <a:latin typeface="Livvic" pitchFamily="2" charset="0"/>
              </a:rPr>
              <a:t>Dog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E</a:t>
            </a:r>
            <a:r>
              <a:rPr lang="tr-TR" sz="1400" dirty="0" err="1">
                <a:latin typeface="Livvic" pitchFamily="2" charset="0"/>
              </a:rPr>
              <a:t>ar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[13]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1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3.1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1: RFID </a:t>
            </a:r>
            <a:r>
              <a:rPr lang="tr-TR" dirty="0" err="1">
                <a:solidFill>
                  <a:schemeClr val="bg1"/>
                </a:solidFill>
              </a:rPr>
              <a:t>Tag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will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CA85E8-28E2-F271-7C66-7D38D44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51" y="1129553"/>
            <a:ext cx="8279369" cy="37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6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3.1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1: RFID </a:t>
            </a:r>
            <a:r>
              <a:rPr lang="tr-TR" dirty="0" err="1">
                <a:solidFill>
                  <a:schemeClr val="bg1"/>
                </a:solidFill>
              </a:rPr>
              <a:t>Tag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15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Similar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Products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7BEB48-7A66-D398-BEFF-A1686343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07" y="1213443"/>
            <a:ext cx="3083055" cy="31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ABBB06B-5A7B-991C-F47F-53750FF4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17" y="1213443"/>
            <a:ext cx="3180229" cy="31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3F94A-4035-6EC2-CBC6-93FA58949E40}"/>
              </a:ext>
            </a:extLst>
          </p:cNvPr>
          <p:cNvSpPr txBox="1"/>
          <p:nvPr/>
        </p:nvSpPr>
        <p:spPr>
          <a:xfrm>
            <a:off x="986258" y="3776168"/>
            <a:ext cx="2523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10:  Pet ID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[14]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F44B4-42CF-BDB6-7501-8CD00819B6B0}"/>
              </a:ext>
            </a:extLst>
          </p:cNvPr>
          <p:cNvSpPr txBox="1"/>
          <p:nvPr/>
        </p:nvSpPr>
        <p:spPr>
          <a:xfrm>
            <a:off x="5139070" y="4412234"/>
            <a:ext cx="3442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11:  </a:t>
            </a:r>
            <a:r>
              <a:rPr lang="tr-TR" sz="1400" dirty="0" err="1">
                <a:latin typeface="Livvic" pitchFamily="2" charset="0"/>
              </a:rPr>
              <a:t>Example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U</a:t>
            </a:r>
            <a:r>
              <a:rPr lang="tr-TR" sz="1400" dirty="0" err="1">
                <a:latin typeface="Livvic" pitchFamily="2" charset="0"/>
              </a:rPr>
              <a:t>sage</a:t>
            </a:r>
            <a:r>
              <a:rPr lang="tr-TR" sz="1400" dirty="0">
                <a:latin typeface="Livvic" pitchFamily="2" charset="0"/>
              </a:rPr>
              <a:t> of ID </a:t>
            </a:r>
            <a:r>
              <a:rPr lang="tr-TR" dirty="0" err="1">
                <a:latin typeface="Livvic" pitchFamily="2" charset="0"/>
              </a:rPr>
              <a:t>T</a:t>
            </a:r>
            <a:r>
              <a:rPr lang="tr-TR" sz="1400" dirty="0" err="1">
                <a:latin typeface="Livvic" pitchFamily="2" charset="0"/>
              </a:rPr>
              <a:t>ag</a:t>
            </a:r>
            <a:r>
              <a:rPr lang="tr-TR" sz="1400" dirty="0">
                <a:latin typeface="Livvic" pitchFamily="2" charset="0"/>
              </a:rPr>
              <a:t> [14]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97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3.2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2: Bluetooth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16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075290" y="627170"/>
            <a:ext cx="446708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075290" y="652147"/>
            <a:ext cx="446708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Advantages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 Bluetooth: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FE53B-459C-1110-18DA-1BDF7E5B43C0}"/>
              </a:ext>
            </a:extLst>
          </p:cNvPr>
          <p:cNvSpPr txBox="1"/>
          <p:nvPr/>
        </p:nvSpPr>
        <p:spPr>
          <a:xfrm>
            <a:off x="2346125" y="4157117"/>
            <a:ext cx="419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12: Bluetooth </a:t>
            </a:r>
            <a:r>
              <a:rPr lang="tr-TR" dirty="0" err="1">
                <a:latin typeface="Livvic" pitchFamily="2" charset="0"/>
              </a:rPr>
              <a:t>Communication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Range</a:t>
            </a:r>
            <a:r>
              <a:rPr lang="tr-TR" dirty="0">
                <a:latin typeface="Livvic" pitchFamily="2" charset="0"/>
              </a:rPr>
              <a:t> [15]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5122" name="Picture 2" descr="a Experimental coverage region for Bluetooth and mobile coverage area. b A Pie-chart of System Usability Scale (SUS)">
            <a:extLst>
              <a:ext uri="{FF2B5EF4-FFF2-40B4-BE49-F238E27FC236}">
                <a16:creationId xmlns:a16="http://schemas.microsoft.com/office/drawing/2014/main" id="{C97A98B3-9CE0-FED3-CB80-C657208EB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16"/>
          <a:stretch/>
        </p:blipFill>
        <p:spPr bwMode="auto">
          <a:xfrm>
            <a:off x="2723029" y="1306426"/>
            <a:ext cx="3442447" cy="26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5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3.2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2: Bluetooth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17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will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0905FE-D8D1-3C46-7160-77A32DA9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273" y="2639270"/>
            <a:ext cx="1914373" cy="12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new MS50SFA NRF52832 Low Energy 5.0 Bluetooth Modülü">
            <a:extLst>
              <a:ext uri="{FF2B5EF4-FFF2-40B4-BE49-F238E27FC236}">
                <a16:creationId xmlns:a16="http://schemas.microsoft.com/office/drawing/2014/main" id="{9A1BCC9D-8EBC-1FCC-D8E3-87134306D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8" r="55441" b="24834"/>
          <a:stretch/>
        </p:blipFill>
        <p:spPr bwMode="auto">
          <a:xfrm>
            <a:off x="148708" y="1571074"/>
            <a:ext cx="2130745" cy="23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09273-1__02181__89447">
            <a:extLst>
              <a:ext uri="{FF2B5EF4-FFF2-40B4-BE49-F238E27FC236}">
                <a16:creationId xmlns:a16="http://schemas.microsoft.com/office/drawing/2014/main" id="{61FF38DA-CDA4-4DD0-F24D-7FAD5BE3F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3102" r="20000" b="23608"/>
          <a:stretch/>
        </p:blipFill>
        <p:spPr bwMode="auto">
          <a:xfrm>
            <a:off x="7041463" y="2211441"/>
            <a:ext cx="1578102" cy="170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azon.com: (100 Pcs) MCIGICM 5mm LED Light Diodes, LED Circuit Assorted  Kit for Science Project Experiment (Multi-Colored - 5 Color) : Industrial &amp;  Scientific">
            <a:extLst>
              <a:ext uri="{FF2B5EF4-FFF2-40B4-BE49-F238E27FC236}">
                <a16:creationId xmlns:a16="http://schemas.microsoft.com/office/drawing/2014/main" id="{BB03D972-2ED5-4A22-4DBF-757A864F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t="2629" r="80931" b="45120"/>
          <a:stretch/>
        </p:blipFill>
        <p:spPr bwMode="auto">
          <a:xfrm>
            <a:off x="5589767" y="1227978"/>
            <a:ext cx="644056" cy="268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C5E39-F24C-9BE4-2900-5363736FEB09}"/>
              </a:ext>
            </a:extLst>
          </p:cNvPr>
          <p:cNvSpPr txBox="1"/>
          <p:nvPr/>
        </p:nvSpPr>
        <p:spPr>
          <a:xfrm>
            <a:off x="0" y="4118074"/>
            <a:ext cx="2279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13: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sz="1400" dirty="0">
                <a:latin typeface="Livvic" pitchFamily="2" charset="0"/>
              </a:rPr>
              <a:t> NRF52832 Bluetooth </a:t>
            </a:r>
            <a:r>
              <a:rPr lang="tr-TR" sz="1400" dirty="0" err="1">
                <a:latin typeface="Livvic" pitchFamily="2" charset="0"/>
              </a:rPr>
              <a:t>Module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[16]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6E3B5-8BE3-6CBC-9459-729FA1B7531B}"/>
              </a:ext>
            </a:extLst>
          </p:cNvPr>
          <p:cNvSpPr txBox="1"/>
          <p:nvPr/>
        </p:nvSpPr>
        <p:spPr>
          <a:xfrm>
            <a:off x="2378746" y="4054464"/>
            <a:ext cx="252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14:  </a:t>
            </a:r>
            <a:r>
              <a:rPr lang="tr-TR" dirty="0">
                <a:latin typeface="Livvic" pitchFamily="2" charset="0"/>
              </a:rPr>
              <a:t>An </a:t>
            </a:r>
            <a:r>
              <a:rPr lang="tr-TR" sz="1400" dirty="0" err="1">
                <a:latin typeface="Livvic" pitchFamily="2" charset="0"/>
              </a:rPr>
              <a:t>Example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M</a:t>
            </a:r>
            <a:r>
              <a:rPr lang="tr-TR" sz="1400" dirty="0" err="1">
                <a:latin typeface="Livvic" pitchFamily="2" charset="0"/>
              </a:rPr>
              <a:t>icrochip</a:t>
            </a:r>
            <a:r>
              <a:rPr lang="tr-TR" sz="1400" dirty="0">
                <a:latin typeface="Livvic" pitchFamily="2" charset="0"/>
              </a:rPr>
              <a:t> [17]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1B272-0CC2-B3B2-9E02-A42DD42FA843}"/>
              </a:ext>
            </a:extLst>
          </p:cNvPr>
          <p:cNvSpPr txBox="1"/>
          <p:nvPr/>
        </p:nvSpPr>
        <p:spPr>
          <a:xfrm>
            <a:off x="4650082" y="4086269"/>
            <a:ext cx="252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15:  </a:t>
            </a:r>
            <a:r>
              <a:rPr lang="tr-TR" sz="1400" dirty="0" err="1">
                <a:latin typeface="Livvic" pitchFamily="2" charset="0"/>
              </a:rPr>
              <a:t>Example</a:t>
            </a:r>
            <a:r>
              <a:rPr lang="tr-TR" sz="1400" dirty="0">
                <a:latin typeface="Livvic" pitchFamily="2" charset="0"/>
              </a:rPr>
              <a:t> Led Component [18]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D2F60-811C-1B86-E04A-3F5985E17044}"/>
              </a:ext>
            </a:extLst>
          </p:cNvPr>
          <p:cNvSpPr txBox="1"/>
          <p:nvPr/>
        </p:nvSpPr>
        <p:spPr>
          <a:xfrm>
            <a:off x="6824372" y="4086269"/>
            <a:ext cx="2523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16:  </a:t>
            </a:r>
            <a:r>
              <a:rPr lang="tr-TR" sz="1400" dirty="0" err="1">
                <a:latin typeface="Livvic" pitchFamily="2" charset="0"/>
              </a:rPr>
              <a:t>Example</a:t>
            </a:r>
            <a:r>
              <a:rPr lang="tr-TR" sz="1400" dirty="0">
                <a:latin typeface="Livvic" pitchFamily="2" charset="0"/>
              </a:rPr>
              <a:t> Timer Component [19]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18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3.2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2: Bluetooth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18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will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7BEF4-7C71-66DC-FE44-A89F86DB8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4" y="1394413"/>
            <a:ext cx="8285259" cy="291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9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3.2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2: Bluetooth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19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Similar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Products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06EF46-6D59-0D28-CA07-3E27CA1D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" y="1462235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81FBD-0DB1-0FA3-D123-3B31B8F605C3}"/>
              </a:ext>
            </a:extLst>
          </p:cNvPr>
          <p:cNvSpPr txBox="1"/>
          <p:nvPr/>
        </p:nvSpPr>
        <p:spPr>
          <a:xfrm>
            <a:off x="830580" y="3993110"/>
            <a:ext cx="236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17: Apple </a:t>
            </a:r>
            <a:r>
              <a:rPr lang="tr-TR" sz="1400" dirty="0" err="1">
                <a:latin typeface="Livvic" pitchFamily="2" charset="0"/>
              </a:rPr>
              <a:t>Airtag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[20]</a:t>
            </a:r>
            <a:endParaRPr lang="en-US" sz="1400" dirty="0">
              <a:latin typeface="Livvic" pitchFamily="2" charset="0"/>
            </a:endParaRPr>
          </a:p>
        </p:txBody>
      </p:sp>
      <p:pic>
        <p:nvPicPr>
          <p:cNvPr id="2054" name="Picture 6" descr="The bottom side of an AirTag board, featuring many components.">
            <a:extLst>
              <a:ext uri="{FF2B5EF4-FFF2-40B4-BE49-F238E27FC236}">
                <a16:creationId xmlns:a16="http://schemas.microsoft.com/office/drawing/2014/main" id="{72A5C62E-0CD6-61ED-4315-16968319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47" y="1462235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4E9E4D-E992-0076-1174-A0830B7503AD}"/>
              </a:ext>
            </a:extLst>
          </p:cNvPr>
          <p:cNvSpPr txBox="1"/>
          <p:nvPr/>
        </p:nvSpPr>
        <p:spPr>
          <a:xfrm>
            <a:off x="4572000" y="38226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18: Inside of  Apple </a:t>
            </a:r>
            <a:r>
              <a:rPr lang="tr-TR" sz="1400" dirty="0" err="1">
                <a:latin typeface="Livvic" pitchFamily="2" charset="0"/>
              </a:rPr>
              <a:t>Airtag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[</a:t>
            </a:r>
            <a:r>
              <a:rPr lang="tr-TR" dirty="0">
                <a:latin typeface="Livvic" pitchFamily="2" charset="0"/>
              </a:rPr>
              <a:t>21</a:t>
            </a:r>
            <a:r>
              <a:rPr lang="tr-TR" sz="1400" dirty="0">
                <a:latin typeface="Livvic" pitchFamily="2" charset="0"/>
              </a:rPr>
              <a:t>]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52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3423900" y="75617"/>
            <a:ext cx="3319799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TABLE OF CONTENTS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90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2536" y="2062936"/>
            <a:ext cx="331979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 err="1"/>
              <a:t>Proposed</a:t>
            </a:r>
            <a:r>
              <a:rPr lang="tr-TR" sz="2000" dirty="0"/>
              <a:t> Solutions</a:t>
            </a:r>
            <a:endParaRPr sz="2000"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065681"/>
            <a:ext cx="1573500" cy="48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0" y="654113"/>
            <a:ext cx="331843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 err="1"/>
              <a:t>Introduction</a:t>
            </a:r>
            <a:endParaRPr sz="2000"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6152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3900" y="1360349"/>
            <a:ext cx="3318434" cy="482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/>
              <a:t>Problem Definition</a:t>
            </a:r>
            <a:endParaRPr sz="20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360350"/>
            <a:ext cx="1573500" cy="48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2536" y="2694420"/>
            <a:ext cx="5238864" cy="682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Criteria for Assessing Proposed Solutions</a:t>
            </a:r>
            <a:endParaRPr sz="2000"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2788242"/>
            <a:ext cx="1573500" cy="48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2536" y="3526519"/>
            <a:ext cx="465466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Proposed Research Methodology </a:t>
            </a: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43857" y="3529264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155;p26">
            <a:extLst>
              <a:ext uri="{FF2B5EF4-FFF2-40B4-BE49-F238E27FC236}">
                <a16:creationId xmlns:a16="http://schemas.microsoft.com/office/drawing/2014/main" id="{0DD10FC7-E28D-B071-3A67-DCE2A2629888}"/>
              </a:ext>
            </a:extLst>
          </p:cNvPr>
          <p:cNvSpPr txBox="1">
            <a:spLocks/>
          </p:cNvSpPr>
          <p:nvPr/>
        </p:nvSpPr>
        <p:spPr>
          <a:xfrm>
            <a:off x="3422536" y="4253792"/>
            <a:ext cx="33197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2000" dirty="0"/>
              <a:t>References</a:t>
            </a:r>
          </a:p>
        </p:txBody>
      </p:sp>
      <p:sp>
        <p:nvSpPr>
          <p:cNvPr id="9" name="Google Shape;157;p26">
            <a:extLst>
              <a:ext uri="{FF2B5EF4-FFF2-40B4-BE49-F238E27FC236}">
                <a16:creationId xmlns:a16="http://schemas.microsoft.com/office/drawing/2014/main" id="{CB7647D7-3BE1-1E6E-4960-DEF215F0C9D7}"/>
              </a:ext>
            </a:extLst>
          </p:cNvPr>
          <p:cNvSpPr txBox="1">
            <a:spLocks/>
          </p:cNvSpPr>
          <p:nvPr/>
        </p:nvSpPr>
        <p:spPr>
          <a:xfrm>
            <a:off x="2048556" y="4253792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>
                <a:solidFill>
                  <a:schemeClr val="lt1"/>
                </a:solidFill>
              </a:rPr>
              <a:t>0</a:t>
            </a:r>
            <a:r>
              <a:rPr lang="tr-TR" dirty="0">
                <a:solidFill>
                  <a:schemeClr val="lt1"/>
                </a:solidFill>
              </a:rPr>
              <a:t>6</a:t>
            </a:r>
            <a:endParaRPr lang="es" dirty="0">
              <a:solidFill>
                <a:schemeClr val="l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31CFB-95A6-CDBC-C488-FC8C75149598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3.3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3: Smart </a:t>
            </a:r>
            <a:r>
              <a:rPr lang="tr-TR" dirty="0" err="1">
                <a:solidFill>
                  <a:schemeClr val="bg1"/>
                </a:solidFill>
              </a:rPr>
              <a:t>Feeding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20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Similar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Products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9E4D-E992-0076-1174-A0830B7503AD}"/>
              </a:ext>
            </a:extLst>
          </p:cNvPr>
          <p:cNvSpPr txBox="1"/>
          <p:nvPr/>
        </p:nvSpPr>
        <p:spPr>
          <a:xfrm>
            <a:off x="2158251" y="40961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19: </a:t>
            </a:r>
            <a:r>
              <a:rPr lang="tr-TR" sz="1400" dirty="0" err="1">
                <a:latin typeface="Livvic" pitchFamily="2" charset="0"/>
              </a:rPr>
              <a:t>Sample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Feeding</a:t>
            </a:r>
            <a:r>
              <a:rPr lang="tr-TR" sz="1400" dirty="0">
                <a:latin typeface="Livvic" pitchFamily="2" charset="0"/>
              </a:rPr>
              <a:t> Machine [22]</a:t>
            </a:r>
            <a:endParaRPr lang="en-US" sz="1400" dirty="0">
              <a:latin typeface="Livvic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7D5EF5-8C81-BF32-6D09-C82577B85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88" y="1367645"/>
            <a:ext cx="2707527" cy="25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323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3.3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3: Smart </a:t>
            </a:r>
            <a:r>
              <a:rPr lang="tr-TR" dirty="0" err="1">
                <a:solidFill>
                  <a:schemeClr val="bg1"/>
                </a:solidFill>
              </a:rPr>
              <a:t>Feeding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717" y="4745889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will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9E4D-E992-0076-1174-A0830B7503AD}"/>
              </a:ext>
            </a:extLst>
          </p:cNvPr>
          <p:cNvSpPr txBox="1"/>
          <p:nvPr/>
        </p:nvSpPr>
        <p:spPr>
          <a:xfrm>
            <a:off x="393813" y="4040837"/>
            <a:ext cx="2300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>
                <a:latin typeface="Livvic" pitchFamily="2" charset="0"/>
              </a:rPr>
              <a:t>20</a:t>
            </a:r>
            <a:r>
              <a:rPr lang="tr-TR" sz="1400" dirty="0">
                <a:latin typeface="Livvic" pitchFamily="2" charset="0"/>
              </a:rPr>
              <a:t>: A </a:t>
            </a:r>
            <a:r>
              <a:rPr lang="tr-TR" sz="1400" dirty="0" err="1">
                <a:latin typeface="Livvic" pitchFamily="2" charset="0"/>
              </a:rPr>
              <a:t>System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to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M</a:t>
            </a:r>
            <a:r>
              <a:rPr lang="tr-TR" sz="1400" dirty="0" err="1">
                <a:latin typeface="Livvic" pitchFamily="2" charset="0"/>
              </a:rPr>
              <a:t>easure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F</a:t>
            </a:r>
            <a:r>
              <a:rPr lang="tr-TR" sz="1400" dirty="0" err="1">
                <a:latin typeface="Livvic" pitchFamily="2" charset="0"/>
              </a:rPr>
              <a:t>ood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or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W</a:t>
            </a:r>
            <a:r>
              <a:rPr lang="tr-TR" sz="1400" dirty="0" err="1">
                <a:latin typeface="Livvic" pitchFamily="2" charset="0"/>
              </a:rPr>
              <a:t>ater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A</a:t>
            </a:r>
            <a:r>
              <a:rPr lang="tr-TR" sz="1400" dirty="0" err="1">
                <a:latin typeface="Livvic" pitchFamily="2" charset="0"/>
              </a:rPr>
              <a:t>mount</a:t>
            </a:r>
            <a:r>
              <a:rPr lang="tr-TR" sz="1400" dirty="0">
                <a:latin typeface="Livvic" pitchFamily="2" charset="0"/>
              </a:rPr>
              <a:t> [23]</a:t>
            </a:r>
            <a:endParaRPr lang="en-US" sz="1400" dirty="0">
              <a:latin typeface="Livvic" pitchFamily="2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B6323CE-FFB0-F5D9-4EB1-2B1A1C83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3" y="1534896"/>
            <a:ext cx="2300619" cy="250834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CCA55B2-FB4D-4FCE-CB18-7B5D8044FFE0}"/>
              </a:ext>
            </a:extLst>
          </p:cNvPr>
          <p:cNvGrpSpPr/>
          <p:nvPr/>
        </p:nvGrpSpPr>
        <p:grpSpPr>
          <a:xfrm>
            <a:off x="3189888" y="1512468"/>
            <a:ext cx="1837134" cy="3267033"/>
            <a:chOff x="5509128" y="1510907"/>
            <a:chExt cx="1837134" cy="3267033"/>
          </a:xfrm>
        </p:grpSpPr>
        <p:pic>
          <p:nvPicPr>
            <p:cNvPr id="5122" name="Picture 2" descr="machine feeding strays | Fascinating Animals">
              <a:extLst>
                <a:ext uri="{FF2B5EF4-FFF2-40B4-BE49-F238E27FC236}">
                  <a16:creationId xmlns:a16="http://schemas.microsoft.com/office/drawing/2014/main" id="{5E84E65C-FC30-4E79-2CD1-E7FBF8BCA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129" y="1533335"/>
              <a:ext cx="1837133" cy="250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286BDB-74DF-A94F-E7EA-5EBE8ED85492}"/>
                </a:ext>
              </a:extLst>
            </p:cNvPr>
            <p:cNvSpPr/>
            <p:nvPr/>
          </p:nvSpPr>
          <p:spPr>
            <a:xfrm rot="399483">
              <a:off x="6927133" y="2153446"/>
              <a:ext cx="286247" cy="1033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2B7CDD-E224-E8A7-FA36-F0DA56CA53C0}"/>
                </a:ext>
              </a:extLst>
            </p:cNvPr>
            <p:cNvSpPr/>
            <p:nvPr/>
          </p:nvSpPr>
          <p:spPr>
            <a:xfrm rot="302126">
              <a:off x="5834418" y="1989152"/>
              <a:ext cx="286247" cy="10336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065D76-8165-2984-144F-5406C24066A2}"/>
                </a:ext>
              </a:extLst>
            </p:cNvPr>
            <p:cNvSpPr txBox="1"/>
            <p:nvPr/>
          </p:nvSpPr>
          <p:spPr>
            <a:xfrm rot="16456332">
              <a:off x="5239505" y="2145505"/>
              <a:ext cx="1515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000" dirty="0">
                  <a:solidFill>
                    <a:schemeClr val="bg1"/>
                  </a:solidFill>
                  <a:latin typeface="Livvic" pitchFamily="2" charset="0"/>
                </a:rPr>
                <a:t>Meal </a:t>
              </a:r>
              <a:r>
                <a:rPr lang="tr-TR" sz="1000" dirty="0" err="1">
                  <a:solidFill>
                    <a:schemeClr val="bg1"/>
                  </a:solidFill>
                  <a:latin typeface="Livvic" pitchFamily="2" charset="0"/>
                </a:rPr>
                <a:t>Container</a:t>
              </a:r>
              <a:endParaRPr lang="en-US" sz="1000" dirty="0">
                <a:solidFill>
                  <a:schemeClr val="bg1"/>
                </a:solidFill>
                <a:latin typeface="Livvic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23238A-F366-5D51-E52E-FB85798B2389}"/>
                </a:ext>
              </a:extLst>
            </p:cNvPr>
            <p:cNvSpPr txBox="1"/>
            <p:nvPr/>
          </p:nvSpPr>
          <p:spPr>
            <a:xfrm rot="16546241">
              <a:off x="6320087" y="2382874"/>
              <a:ext cx="1515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000" dirty="0" err="1">
                  <a:solidFill>
                    <a:schemeClr val="bg1"/>
                  </a:solidFill>
                  <a:latin typeface="Livvic" pitchFamily="2" charset="0"/>
                </a:rPr>
                <a:t>Water</a:t>
              </a:r>
              <a:r>
                <a:rPr lang="tr-TR" sz="1000" dirty="0">
                  <a:solidFill>
                    <a:schemeClr val="bg1"/>
                  </a:solidFill>
                  <a:latin typeface="Livvic" pitchFamily="2" charset="0"/>
                </a:rPr>
                <a:t> </a:t>
              </a:r>
              <a:r>
                <a:rPr lang="tr-TR" sz="1000" dirty="0" err="1">
                  <a:solidFill>
                    <a:schemeClr val="bg1"/>
                  </a:solidFill>
                  <a:latin typeface="Livvic" pitchFamily="2" charset="0"/>
                </a:rPr>
                <a:t>Container</a:t>
              </a:r>
              <a:endParaRPr lang="en-US" sz="1000" dirty="0">
                <a:solidFill>
                  <a:schemeClr val="bg1"/>
                </a:solidFill>
                <a:latin typeface="Livvic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54C37C-AD5D-D523-E788-859EF8F780D1}"/>
                </a:ext>
              </a:extLst>
            </p:cNvPr>
            <p:cNvSpPr txBox="1"/>
            <p:nvPr/>
          </p:nvSpPr>
          <p:spPr>
            <a:xfrm>
              <a:off x="5509128" y="4039276"/>
              <a:ext cx="183713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r-TR" sz="1400" dirty="0" err="1">
                  <a:latin typeface="Livvic" pitchFamily="2" charset="0"/>
                </a:rPr>
                <a:t>Figure</a:t>
              </a:r>
              <a:r>
                <a:rPr lang="tr-TR" sz="1400" dirty="0">
                  <a:latin typeface="Livvic" pitchFamily="2" charset="0"/>
                </a:rPr>
                <a:t> </a:t>
              </a:r>
              <a:r>
                <a:rPr lang="tr-TR" dirty="0">
                  <a:latin typeface="Livvic" pitchFamily="2" charset="0"/>
                </a:rPr>
                <a:t>21</a:t>
              </a:r>
              <a:r>
                <a:rPr lang="tr-TR" sz="1400" dirty="0">
                  <a:latin typeface="Livvic" pitchFamily="2" charset="0"/>
                </a:rPr>
                <a:t>: </a:t>
              </a:r>
              <a:r>
                <a:rPr lang="tr-TR" sz="1400" dirty="0" err="1">
                  <a:latin typeface="Livvic" pitchFamily="2" charset="0"/>
                </a:rPr>
                <a:t>The</a:t>
              </a:r>
              <a:r>
                <a:rPr lang="tr-TR" sz="1400" dirty="0">
                  <a:latin typeface="Livvic" pitchFamily="2" charset="0"/>
                </a:rPr>
                <a:t> </a:t>
              </a:r>
              <a:r>
                <a:rPr lang="tr-TR" sz="1400" dirty="0" err="1">
                  <a:latin typeface="Livvic" pitchFamily="2" charset="0"/>
                </a:rPr>
                <a:t>Sketch</a:t>
              </a:r>
              <a:r>
                <a:rPr lang="tr-TR" sz="1400" dirty="0">
                  <a:latin typeface="Livvic" pitchFamily="2" charset="0"/>
                </a:rPr>
                <a:t> of </a:t>
              </a:r>
              <a:r>
                <a:rPr lang="tr-TR" dirty="0">
                  <a:latin typeface="Livvic" pitchFamily="2" charset="0"/>
                </a:rPr>
                <a:t>S</a:t>
              </a:r>
              <a:r>
                <a:rPr lang="tr-TR" sz="1400" dirty="0">
                  <a:latin typeface="Livvic" pitchFamily="2" charset="0"/>
                </a:rPr>
                <a:t>mart </a:t>
              </a:r>
              <a:r>
                <a:rPr lang="tr-TR" dirty="0" err="1">
                  <a:latin typeface="Livvic" pitchFamily="2" charset="0"/>
                </a:rPr>
                <a:t>F</a:t>
              </a:r>
              <a:r>
                <a:rPr lang="tr-TR" sz="1400" dirty="0" err="1">
                  <a:latin typeface="Livvic" pitchFamily="2" charset="0"/>
                </a:rPr>
                <a:t>eeding</a:t>
              </a:r>
              <a:r>
                <a:rPr lang="tr-TR" sz="1400" dirty="0">
                  <a:latin typeface="Livvic" pitchFamily="2" charset="0"/>
                </a:rPr>
                <a:t> </a:t>
              </a:r>
              <a:r>
                <a:rPr lang="tr-TR" dirty="0" err="1">
                  <a:latin typeface="Livvic" pitchFamily="2" charset="0"/>
                </a:rPr>
                <a:t>S</a:t>
              </a:r>
              <a:r>
                <a:rPr lang="tr-TR" sz="1400" dirty="0" err="1">
                  <a:latin typeface="Livvic" pitchFamily="2" charset="0"/>
                </a:rPr>
                <a:t>ystem</a:t>
              </a:r>
              <a:r>
                <a:rPr lang="tr-TR" sz="1400" dirty="0">
                  <a:latin typeface="Livvic" pitchFamily="2" charset="0"/>
                </a:rPr>
                <a:t> [24]</a:t>
              </a:r>
              <a:endParaRPr lang="en-US" sz="1400" dirty="0">
                <a:latin typeface="Livvic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D9EB6B-C2DB-5DEC-8773-430A72ED0E39}"/>
              </a:ext>
            </a:extLst>
          </p:cNvPr>
          <p:cNvGrpSpPr/>
          <p:nvPr/>
        </p:nvGrpSpPr>
        <p:grpSpPr>
          <a:xfrm>
            <a:off x="5375418" y="1534896"/>
            <a:ext cx="3370640" cy="3087308"/>
            <a:chOff x="1091000" y="1267325"/>
            <a:chExt cx="4277889" cy="42288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920D75-1D8A-43CA-ECBC-6970BB040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024" t="14902" r="5176" b="17516"/>
            <a:stretch/>
          </p:blipFill>
          <p:spPr>
            <a:xfrm>
              <a:off x="1172636" y="1267325"/>
              <a:ext cx="4196253" cy="34760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F8194A-C869-0B10-5B1A-1CB3B746D94C}"/>
                </a:ext>
              </a:extLst>
            </p:cNvPr>
            <p:cNvSpPr txBox="1"/>
            <p:nvPr/>
          </p:nvSpPr>
          <p:spPr>
            <a:xfrm>
              <a:off x="1091000" y="4779501"/>
              <a:ext cx="4277889" cy="716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err="1">
                  <a:latin typeface="Livvic" pitchFamily="2" charset="0"/>
                </a:rPr>
                <a:t>Figure</a:t>
              </a:r>
              <a:r>
                <a:rPr lang="tr-TR" dirty="0">
                  <a:latin typeface="Livvic" pitchFamily="2" charset="0"/>
                </a:rPr>
                <a:t> 22: Erdek Umut Street in Google </a:t>
              </a:r>
              <a:r>
                <a:rPr lang="tr-TR" dirty="0" err="1">
                  <a:latin typeface="Livvic" pitchFamily="2" charset="0"/>
                </a:rPr>
                <a:t>Maps</a:t>
              </a:r>
              <a:r>
                <a:rPr lang="tr-TR" dirty="0">
                  <a:latin typeface="Livvic" pitchFamily="2" charset="0"/>
                </a:rPr>
                <a:t> [10]</a:t>
              </a:r>
              <a:endParaRPr lang="en-US" dirty="0">
                <a:latin typeface="Livvic" pitchFamily="2" charset="0"/>
              </a:endParaRPr>
            </a:p>
          </p:txBody>
        </p:sp>
        <p:pic>
          <p:nvPicPr>
            <p:cNvPr id="16" name="Graphic 15" descr="Marker with solid fill">
              <a:extLst>
                <a:ext uri="{FF2B5EF4-FFF2-40B4-BE49-F238E27FC236}">
                  <a16:creationId xmlns:a16="http://schemas.microsoft.com/office/drawing/2014/main" id="{2425E6D7-8B2F-55D2-7B21-BEBA4801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5553" y="1823051"/>
              <a:ext cx="547968" cy="547968"/>
            </a:xfrm>
            <a:prstGeom prst="rect">
              <a:avLst/>
            </a:prstGeom>
          </p:spPr>
        </p:pic>
        <p:pic>
          <p:nvPicPr>
            <p:cNvPr id="18" name="Graphic 17" descr="Marker with solid fill">
              <a:extLst>
                <a:ext uri="{FF2B5EF4-FFF2-40B4-BE49-F238E27FC236}">
                  <a16:creationId xmlns:a16="http://schemas.microsoft.com/office/drawing/2014/main" id="{AACFB99A-5BFC-981B-0641-10DAFB741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1294" y="2883688"/>
              <a:ext cx="547968" cy="547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930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3.3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 3: Smart </a:t>
            </a:r>
            <a:r>
              <a:rPr lang="tr-TR" dirty="0" err="1">
                <a:solidFill>
                  <a:schemeClr val="bg1"/>
                </a:solidFill>
              </a:rPr>
              <a:t>Feeding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Google Shape;337;p38">
            <a:extLst>
              <a:ext uri="{FF2B5EF4-FFF2-40B4-BE49-F238E27FC236}">
                <a16:creationId xmlns:a16="http://schemas.microsoft.com/office/drawing/2014/main" id="{1ABFF1AB-B867-A638-082E-9728CE0FEFE6}"/>
              </a:ext>
            </a:extLst>
          </p:cNvPr>
          <p:cNvSpPr/>
          <p:nvPr/>
        </p:nvSpPr>
        <p:spPr>
          <a:xfrm>
            <a:off x="2723029" y="627170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40;p38">
            <a:extLst>
              <a:ext uri="{FF2B5EF4-FFF2-40B4-BE49-F238E27FC236}">
                <a16:creationId xmlns:a16="http://schemas.microsoft.com/office/drawing/2014/main" id="{222A7D44-1E39-0AE3-5F88-910CAF112739}"/>
              </a:ext>
            </a:extLst>
          </p:cNvPr>
          <p:cNvSpPr txBox="1">
            <a:spLocks/>
          </p:cNvSpPr>
          <p:nvPr/>
        </p:nvSpPr>
        <p:spPr>
          <a:xfrm>
            <a:off x="2723029" y="652147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will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it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work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8A596-9423-D88B-BB13-8AC0F41B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383027"/>
            <a:ext cx="8153400" cy="28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tr-TR" dirty="0" err="1">
                <a:solidFill>
                  <a:schemeClr val="bg1"/>
                </a:solidFill>
              </a:rPr>
              <a:t>Criteria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Assessing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Solutions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9" name="Google Shape;346;p38">
            <a:extLst>
              <a:ext uri="{FF2B5EF4-FFF2-40B4-BE49-F238E27FC236}">
                <a16:creationId xmlns:a16="http://schemas.microsoft.com/office/drawing/2014/main" id="{E4E74A9E-53B6-CCB1-8E0D-6154A7EBA357}"/>
              </a:ext>
            </a:extLst>
          </p:cNvPr>
          <p:cNvSpPr/>
          <p:nvPr/>
        </p:nvSpPr>
        <p:spPr>
          <a:xfrm>
            <a:off x="628520" y="779354"/>
            <a:ext cx="7745857" cy="1143712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b="1" dirty="0" err="1">
                <a:solidFill>
                  <a:schemeClr val="bg1"/>
                </a:solidFill>
                <a:latin typeface="Livvic" pitchFamily="2" charset="0"/>
              </a:rPr>
              <a:t>Cost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: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All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systems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will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be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compared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based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on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cost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per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dog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.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0" name="Google Shape;346;p38">
            <a:extLst>
              <a:ext uri="{FF2B5EF4-FFF2-40B4-BE49-F238E27FC236}">
                <a16:creationId xmlns:a16="http://schemas.microsoft.com/office/drawing/2014/main" id="{86D1ACB7-FA7A-D433-5064-C5107965EB04}"/>
              </a:ext>
            </a:extLst>
          </p:cNvPr>
          <p:cNvSpPr/>
          <p:nvPr/>
        </p:nvSpPr>
        <p:spPr>
          <a:xfrm>
            <a:off x="628520" y="2038265"/>
            <a:ext cx="7745857" cy="1143712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b="1" dirty="0" err="1">
                <a:solidFill>
                  <a:schemeClr val="bg1"/>
                </a:solidFill>
                <a:latin typeface="Livvic" pitchFamily="2" charset="0"/>
              </a:rPr>
              <a:t>Practicality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: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Each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solutions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will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be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questioned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based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on can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volunteers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use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it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comfortably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. 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2" name="Google Shape;346;p38">
            <a:extLst>
              <a:ext uri="{FF2B5EF4-FFF2-40B4-BE49-F238E27FC236}">
                <a16:creationId xmlns:a16="http://schemas.microsoft.com/office/drawing/2014/main" id="{06E09243-BB3C-0083-C1F0-82A42DA699FD}"/>
              </a:ext>
            </a:extLst>
          </p:cNvPr>
          <p:cNvSpPr/>
          <p:nvPr/>
        </p:nvSpPr>
        <p:spPr>
          <a:xfrm>
            <a:off x="628521" y="3412376"/>
            <a:ext cx="7745857" cy="1143712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b="1" dirty="0" err="1">
                <a:solidFill>
                  <a:schemeClr val="bg1"/>
                </a:solidFill>
                <a:latin typeface="Livvic" pitchFamily="2" charset="0"/>
              </a:rPr>
              <a:t>Sustainability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: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All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systems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will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be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compared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based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on how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many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years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can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solution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be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used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5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Research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pic>
        <p:nvPicPr>
          <p:cNvPr id="5" name="Graphic 4" descr="Ecommerce with solid fill">
            <a:extLst>
              <a:ext uri="{FF2B5EF4-FFF2-40B4-BE49-F238E27FC236}">
                <a16:creationId xmlns:a16="http://schemas.microsoft.com/office/drawing/2014/main" id="{E1E65367-0C4A-979F-E3BD-78328588C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4640" y="922020"/>
            <a:ext cx="914400" cy="914400"/>
          </a:xfrm>
          <a:prstGeom prst="rect">
            <a:avLst/>
          </a:prstGeom>
        </p:spPr>
      </p:pic>
      <p:pic>
        <p:nvPicPr>
          <p:cNvPr id="8" name="Graphic 7" descr="Help with solid fill">
            <a:extLst>
              <a:ext uri="{FF2B5EF4-FFF2-40B4-BE49-F238E27FC236}">
                <a16:creationId xmlns:a16="http://schemas.microsoft.com/office/drawing/2014/main" id="{AED23E76-533F-56D2-BB3E-EAC8D032A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4640" y="2120265"/>
            <a:ext cx="914400" cy="914400"/>
          </a:xfrm>
          <a:prstGeom prst="rect">
            <a:avLst/>
          </a:prstGeom>
        </p:spPr>
      </p:pic>
      <p:pic>
        <p:nvPicPr>
          <p:cNvPr id="10" name="Graphic 9" descr="Clipboard with solid fill">
            <a:extLst>
              <a:ext uri="{FF2B5EF4-FFF2-40B4-BE49-F238E27FC236}">
                <a16:creationId xmlns:a16="http://schemas.microsoft.com/office/drawing/2014/main" id="{1FC237AB-F12D-1280-4A49-12EC5E2AA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34640" y="3318510"/>
            <a:ext cx="914400" cy="914400"/>
          </a:xfrm>
          <a:prstGeom prst="rect">
            <a:avLst/>
          </a:prstGeom>
        </p:spPr>
      </p:pic>
      <p:sp>
        <p:nvSpPr>
          <p:cNvPr id="11" name="Google Shape;346;p38">
            <a:extLst>
              <a:ext uri="{FF2B5EF4-FFF2-40B4-BE49-F238E27FC236}">
                <a16:creationId xmlns:a16="http://schemas.microsoft.com/office/drawing/2014/main" id="{EDB0A316-D6C6-A515-AF74-5E3F3E66EE02}"/>
              </a:ext>
            </a:extLst>
          </p:cNvPr>
          <p:cNvSpPr/>
          <p:nvPr/>
        </p:nvSpPr>
        <p:spPr>
          <a:xfrm>
            <a:off x="3958461" y="922020"/>
            <a:ext cx="2556639" cy="914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Market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Research</a:t>
            </a:r>
            <a:endParaRPr lang="en-US" sz="20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2" name="Google Shape;346;p38">
            <a:extLst>
              <a:ext uri="{FF2B5EF4-FFF2-40B4-BE49-F238E27FC236}">
                <a16:creationId xmlns:a16="http://schemas.microsoft.com/office/drawing/2014/main" id="{16F32A5C-0914-5C5F-05D5-30427682AEEE}"/>
              </a:ext>
            </a:extLst>
          </p:cNvPr>
          <p:cNvSpPr/>
          <p:nvPr/>
        </p:nvSpPr>
        <p:spPr>
          <a:xfrm>
            <a:off x="3958461" y="2120265"/>
            <a:ext cx="2556639" cy="914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Expert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Opinion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endParaRPr lang="en-US" sz="20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3" name="Google Shape;346;p38">
            <a:extLst>
              <a:ext uri="{FF2B5EF4-FFF2-40B4-BE49-F238E27FC236}">
                <a16:creationId xmlns:a16="http://schemas.microsoft.com/office/drawing/2014/main" id="{E41C37DB-71D6-0A63-3F71-4D622B73BB8D}"/>
              </a:ext>
            </a:extLst>
          </p:cNvPr>
          <p:cNvSpPr/>
          <p:nvPr/>
        </p:nvSpPr>
        <p:spPr>
          <a:xfrm>
            <a:off x="3958461" y="3318510"/>
            <a:ext cx="2556639" cy="914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Survey</a:t>
            </a:r>
            <a:endParaRPr lang="en-US" sz="2000" dirty="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502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tr-TR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Research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25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11" name="Google Shape;346;p38">
            <a:extLst>
              <a:ext uri="{FF2B5EF4-FFF2-40B4-BE49-F238E27FC236}">
                <a16:creationId xmlns:a16="http://schemas.microsoft.com/office/drawing/2014/main" id="{EDB0A316-D6C6-A515-AF74-5E3F3E66EE02}"/>
              </a:ext>
            </a:extLst>
          </p:cNvPr>
          <p:cNvSpPr/>
          <p:nvPr/>
        </p:nvSpPr>
        <p:spPr>
          <a:xfrm>
            <a:off x="792478" y="1634394"/>
            <a:ext cx="7827085" cy="914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This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methodology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will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be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used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for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comparing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costs</a:t>
            </a:r>
            <a:endParaRPr lang="en-US" sz="2000" b="1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3" name="Google Shape;337;p38">
            <a:extLst>
              <a:ext uri="{FF2B5EF4-FFF2-40B4-BE49-F238E27FC236}">
                <a16:creationId xmlns:a16="http://schemas.microsoft.com/office/drawing/2014/main" id="{B3EABCA9-14DE-FDA4-6053-1457F0B4CA84}"/>
              </a:ext>
            </a:extLst>
          </p:cNvPr>
          <p:cNvSpPr/>
          <p:nvPr/>
        </p:nvSpPr>
        <p:spPr>
          <a:xfrm>
            <a:off x="2984798" y="840527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40;p38">
            <a:extLst>
              <a:ext uri="{FF2B5EF4-FFF2-40B4-BE49-F238E27FC236}">
                <a16:creationId xmlns:a16="http://schemas.microsoft.com/office/drawing/2014/main" id="{0AD3C331-6D3C-3432-AF6D-B0342FCA37CC}"/>
              </a:ext>
            </a:extLst>
          </p:cNvPr>
          <p:cNvSpPr txBox="1">
            <a:spLocks/>
          </p:cNvSpPr>
          <p:nvPr/>
        </p:nvSpPr>
        <p:spPr>
          <a:xfrm>
            <a:off x="2984798" y="853015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Market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Research</a:t>
            </a:r>
            <a:endParaRPr lang="tr-TR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" name="Google Shape;337;p38">
            <a:extLst>
              <a:ext uri="{FF2B5EF4-FFF2-40B4-BE49-F238E27FC236}">
                <a16:creationId xmlns:a16="http://schemas.microsoft.com/office/drawing/2014/main" id="{7357F2AD-441D-AF9F-31BE-CEB4B6F6A441}"/>
              </a:ext>
            </a:extLst>
          </p:cNvPr>
          <p:cNvSpPr/>
          <p:nvPr/>
        </p:nvSpPr>
        <p:spPr>
          <a:xfrm>
            <a:off x="2984798" y="2814194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40;p38">
            <a:extLst>
              <a:ext uri="{FF2B5EF4-FFF2-40B4-BE49-F238E27FC236}">
                <a16:creationId xmlns:a16="http://schemas.microsoft.com/office/drawing/2014/main" id="{4D0F14BE-9FFE-D580-D295-D449B427C9B9}"/>
              </a:ext>
            </a:extLst>
          </p:cNvPr>
          <p:cNvSpPr txBox="1">
            <a:spLocks/>
          </p:cNvSpPr>
          <p:nvPr/>
        </p:nvSpPr>
        <p:spPr>
          <a:xfrm>
            <a:off x="2984798" y="2826682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Survey</a:t>
            </a:r>
            <a:endParaRPr lang="tr-TR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9" name="Google Shape;346;p38">
            <a:extLst>
              <a:ext uri="{FF2B5EF4-FFF2-40B4-BE49-F238E27FC236}">
                <a16:creationId xmlns:a16="http://schemas.microsoft.com/office/drawing/2014/main" id="{24DD9227-B917-CC83-4285-BE575B60E8F9}"/>
              </a:ext>
            </a:extLst>
          </p:cNvPr>
          <p:cNvSpPr/>
          <p:nvPr/>
        </p:nvSpPr>
        <p:spPr>
          <a:xfrm>
            <a:off x="792477" y="3581977"/>
            <a:ext cx="7827085" cy="914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ivvic" pitchFamily="2" charset="0"/>
              </a:rPr>
              <a:t>A survey will be conducted with the municipality and volunteers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for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comparing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practicality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of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solutions</a:t>
            </a:r>
            <a:r>
              <a:rPr lang="en-US" sz="2000" b="1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2000" dirty="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50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673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tr-TR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Proposed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Research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26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11" name="Google Shape;346;p38">
            <a:extLst>
              <a:ext uri="{FF2B5EF4-FFF2-40B4-BE49-F238E27FC236}">
                <a16:creationId xmlns:a16="http://schemas.microsoft.com/office/drawing/2014/main" id="{EDB0A316-D6C6-A515-AF74-5E3F3E66EE02}"/>
              </a:ext>
            </a:extLst>
          </p:cNvPr>
          <p:cNvSpPr/>
          <p:nvPr/>
        </p:nvSpPr>
        <p:spPr>
          <a:xfrm>
            <a:off x="792478" y="1634394"/>
            <a:ext cx="7827085" cy="914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Hardware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vendors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will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be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consulted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to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understand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technical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capabilities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of hardware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to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assess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sustainability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of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each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solutions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2000" b="1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3" name="Google Shape;337;p38">
            <a:extLst>
              <a:ext uri="{FF2B5EF4-FFF2-40B4-BE49-F238E27FC236}">
                <a16:creationId xmlns:a16="http://schemas.microsoft.com/office/drawing/2014/main" id="{B3EABCA9-14DE-FDA4-6053-1457F0B4CA84}"/>
              </a:ext>
            </a:extLst>
          </p:cNvPr>
          <p:cNvSpPr/>
          <p:nvPr/>
        </p:nvSpPr>
        <p:spPr>
          <a:xfrm>
            <a:off x="2984798" y="840527"/>
            <a:ext cx="3442448" cy="5023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40;p38">
            <a:extLst>
              <a:ext uri="{FF2B5EF4-FFF2-40B4-BE49-F238E27FC236}">
                <a16:creationId xmlns:a16="http://schemas.microsoft.com/office/drawing/2014/main" id="{0AD3C331-6D3C-3432-AF6D-B0342FCA37CC}"/>
              </a:ext>
            </a:extLst>
          </p:cNvPr>
          <p:cNvSpPr txBox="1">
            <a:spLocks/>
          </p:cNvSpPr>
          <p:nvPr/>
        </p:nvSpPr>
        <p:spPr>
          <a:xfrm>
            <a:off x="2984798" y="853015"/>
            <a:ext cx="3442447" cy="4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Expert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Opinion</a:t>
            </a:r>
            <a:endParaRPr lang="tr-TR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33063A5F-EA7B-E0FB-5C48-C5FE99AC7006}"/>
              </a:ext>
            </a:extLst>
          </p:cNvPr>
          <p:cNvSpPr/>
          <p:nvPr/>
        </p:nvSpPr>
        <p:spPr>
          <a:xfrm>
            <a:off x="792477" y="2752610"/>
            <a:ext cx="7827085" cy="914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Mobile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app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developers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will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be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consulted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to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take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a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price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for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developing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necessary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apps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solutions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needed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2000" b="1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4B3D7EC5-26D2-E5BB-FC24-E643B6F384D6}"/>
              </a:ext>
            </a:extLst>
          </p:cNvPr>
          <p:cNvSpPr/>
          <p:nvPr/>
        </p:nvSpPr>
        <p:spPr>
          <a:xfrm>
            <a:off x="792477" y="3870826"/>
            <a:ext cx="7827085" cy="9144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Bilkent BCC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employees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will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be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consulted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for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how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to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code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RFID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tags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inside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Bilkent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University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 ID </a:t>
            </a:r>
            <a:r>
              <a:rPr lang="tr-TR" sz="2000" b="1" dirty="0" err="1">
                <a:solidFill>
                  <a:schemeClr val="bg1"/>
                </a:solidFill>
                <a:latin typeface="Livvic" pitchFamily="2" charset="0"/>
              </a:rPr>
              <a:t>cards</a:t>
            </a:r>
            <a:r>
              <a:rPr lang="tr-TR" sz="2000" b="1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2000" b="1" dirty="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479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180F5-E7DA-C485-42A8-BB82B1BE0DEA}"/>
              </a:ext>
            </a:extLst>
          </p:cNvPr>
          <p:cNvSpPr txBox="1"/>
          <p:nvPr/>
        </p:nvSpPr>
        <p:spPr>
          <a:xfrm>
            <a:off x="337430" y="644270"/>
            <a:ext cx="8459240" cy="3286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A. Young,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White Dog Lying Beside Wall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 2019 [Online].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A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vailable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: https://unsplash.com/photos/pCJCfl5HWdA.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N. Cosgrove, "How Many Dogs Are There? (US &amp; Worldwide Statistics 2022) | Pet Keen",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Pet Keen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  <a:hlinkClick r:id="rId3"/>
              </a:rPr>
              <a:t>https://petkeen.com/how-many-dogs-are-there-statistics/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dirty="0">
                <a:latin typeface="Livvic" pitchFamily="2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"How Many Pets Are In The World &amp; The US? 71+ Pet Stats",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Simply Insurance™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[Online]. Available: https://www.simplyinsurance.com/pet-statistics/. [Accessed: 14- Oct- 2022]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"4 Nisan Sokak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Hayvanları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Günü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Türkiye'de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sokak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hayvanları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ne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durumda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ve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neden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tartışılıyor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? – 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BBC News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Türkçe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BBC News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Türkçe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Available: https://www.bbc.com/turkce/haberler-turkiye-60947128.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8DD2E-50F1-FDB1-2793-3EB334AC05C4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27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46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8DD2E-50F1-FDB1-2793-3EB334AC05C4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28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2682B-DC63-2067-ADFD-48AF6D7B56D8}"/>
              </a:ext>
            </a:extLst>
          </p:cNvPr>
          <p:cNvSpPr txBox="1"/>
          <p:nvPr/>
        </p:nvSpPr>
        <p:spPr>
          <a:xfrm>
            <a:off x="340216" y="694313"/>
            <a:ext cx="8208335" cy="328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İçişleri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Bakanlığı’ndan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araştırma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: ‘Sokak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hayvanları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tehlikeli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mi?’ ‘Evet’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yüzde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34, ‘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Hayır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’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yüzde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45",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Hurriyet.com.tr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  <a:hlinkClick r:id="rId3"/>
              </a:rPr>
              <a:t>https://www.hurriyet.com.tr/yazarlar/nedim-sener/icisleri-bakanligindan-arastirma-sokak-hayvanlari-tehlikeli-mi-evet-yuzde-34-hayir-yuzde-45-42029404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  <a:r>
              <a:rPr lang="tr-TR" dirty="0"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6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"How to Get a Sick Dog to Eat",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Drphillipsanimalhospital.com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https://drphillipsanimalhospital.com/2020/08/31/how-to-get-a-sick-dog-to-eat/. 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7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"Feeding pet dogs just once a day might keep them healthier as they age",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New Scientist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  <a:hlinkClick r:id="rId4"/>
              </a:rPr>
              <a:t>https://www.newscientist.com/article/2298623-feeding-pet-dogs-just-once-a-day-might-keep-them-healthier-as-they-age/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  <a:r>
              <a:rPr lang="tr-TR" dirty="0"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213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8DD2E-50F1-FDB1-2793-3EB334AC05C4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29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2682B-DC63-2067-ADFD-48AF6D7B56D8}"/>
              </a:ext>
            </a:extLst>
          </p:cNvPr>
          <p:cNvSpPr txBox="1"/>
          <p:nvPr/>
        </p:nvSpPr>
        <p:spPr>
          <a:xfrm>
            <a:off x="340216" y="694313"/>
            <a:ext cx="8208335" cy="425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8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Balıkesir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Erdek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Nüfusu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2021 - 2022 | 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Erdek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İlçesinin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Yüzölçümü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kaçtır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?",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Bölge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Gündem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 Haber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https://www.bolgegundem.com/balikesir-erdek-nufusu-2020-2021-erdek-ilcesinin-yu zolcumu-kactir-1429462h.htm#:~:text=2021%20-%202022%20Balıkesir%20Erdek%20nüfusu, Bin%20038%20kişi%20olduğu%20açıklandı.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9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Erdek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sahilleri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Akdeniz'i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aratmıyor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FOTO GALERİ",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hthayat.haberturk.com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https://www.haberturk.com/ekonomi/turizm/haber/534319-erdek-sahilleri-akdenizi-aratmiyor-foto-galeri.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dirty="0">
                <a:latin typeface="Livvic" pitchFamily="2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Umut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Sk.,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Erdek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Balıkesir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Google.com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Available: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  <a:hlinkClick r:id="rId3"/>
              </a:rPr>
              <a:t>https://www.google.com/maps/place/Umut+Sk.,+Erdek%2FBalıkesir/@40.4095282,27.7871197,17.75z/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data=!4m5!3m4!1s0x14b42efc300f7295:0x4152942a854c004a!8m2!3d40.409539!4d27.788246.</a:t>
            </a:r>
            <a:r>
              <a:rPr lang="tr-TR" dirty="0"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60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Google Shape;324;p37">
            <a:extLst>
              <a:ext uri="{FF2B5EF4-FFF2-40B4-BE49-F238E27FC236}">
                <a16:creationId xmlns:a16="http://schemas.microsoft.com/office/drawing/2014/main" id="{85691CCF-BB29-5185-628E-945D764E3138}"/>
              </a:ext>
            </a:extLst>
          </p:cNvPr>
          <p:cNvSpPr/>
          <p:nvPr/>
        </p:nvSpPr>
        <p:spPr>
          <a:xfrm>
            <a:off x="4821206" y="1035334"/>
            <a:ext cx="2751058" cy="6942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325;p37">
            <a:extLst>
              <a:ext uri="{FF2B5EF4-FFF2-40B4-BE49-F238E27FC236}">
                <a16:creationId xmlns:a16="http://schemas.microsoft.com/office/drawing/2014/main" id="{706D433D-39F1-345C-33FB-6612B43F94F7}"/>
              </a:ext>
            </a:extLst>
          </p:cNvPr>
          <p:cNvSpPr/>
          <p:nvPr/>
        </p:nvSpPr>
        <p:spPr>
          <a:xfrm>
            <a:off x="4813254" y="2719560"/>
            <a:ext cx="2751058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26;p37">
            <a:extLst>
              <a:ext uri="{FF2B5EF4-FFF2-40B4-BE49-F238E27FC236}">
                <a16:creationId xmlns:a16="http://schemas.microsoft.com/office/drawing/2014/main" id="{2CA9B7D8-5BEA-7D7E-FB9A-E95553620CAE}"/>
              </a:ext>
            </a:extLst>
          </p:cNvPr>
          <p:cNvSpPr/>
          <p:nvPr/>
        </p:nvSpPr>
        <p:spPr>
          <a:xfrm>
            <a:off x="4821206" y="1877576"/>
            <a:ext cx="2751058" cy="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327;p37">
            <a:extLst>
              <a:ext uri="{FF2B5EF4-FFF2-40B4-BE49-F238E27FC236}">
                <a16:creationId xmlns:a16="http://schemas.microsoft.com/office/drawing/2014/main" id="{FABF0742-E544-4CAA-B29D-B7D3A29FE764}"/>
              </a:ext>
            </a:extLst>
          </p:cNvPr>
          <p:cNvSpPr txBox="1">
            <a:spLocks/>
          </p:cNvSpPr>
          <p:nvPr/>
        </p:nvSpPr>
        <p:spPr>
          <a:xfrm>
            <a:off x="4827509" y="1035321"/>
            <a:ext cx="1297626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8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PETS</a:t>
            </a:r>
          </a:p>
        </p:txBody>
      </p:sp>
      <p:sp>
        <p:nvSpPr>
          <p:cNvPr id="28" name="Google Shape;328;p37">
            <a:extLst>
              <a:ext uri="{FF2B5EF4-FFF2-40B4-BE49-F238E27FC236}">
                <a16:creationId xmlns:a16="http://schemas.microsoft.com/office/drawing/2014/main" id="{24DD402A-31EC-CB8A-13FB-8E3D7624D30A}"/>
              </a:ext>
            </a:extLst>
          </p:cNvPr>
          <p:cNvSpPr txBox="1">
            <a:spLocks/>
          </p:cNvSpPr>
          <p:nvPr/>
        </p:nvSpPr>
        <p:spPr>
          <a:xfrm>
            <a:off x="4819557" y="2719547"/>
            <a:ext cx="16625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8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OTHER FREE RANGE DOGS</a:t>
            </a:r>
          </a:p>
        </p:txBody>
      </p:sp>
      <p:sp>
        <p:nvSpPr>
          <p:cNvPr id="29" name="Google Shape;329;p37">
            <a:extLst>
              <a:ext uri="{FF2B5EF4-FFF2-40B4-BE49-F238E27FC236}">
                <a16:creationId xmlns:a16="http://schemas.microsoft.com/office/drawing/2014/main" id="{E00BB269-0F4A-DF35-A27F-30392A137BFF}"/>
              </a:ext>
            </a:extLst>
          </p:cNvPr>
          <p:cNvSpPr txBox="1">
            <a:spLocks/>
          </p:cNvSpPr>
          <p:nvPr/>
        </p:nvSpPr>
        <p:spPr>
          <a:xfrm>
            <a:off x="4827509" y="1877550"/>
            <a:ext cx="16625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8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STRAY DOGS</a:t>
            </a:r>
          </a:p>
        </p:txBody>
      </p:sp>
      <p:sp>
        <p:nvSpPr>
          <p:cNvPr id="30" name="Google Shape;330;p37">
            <a:extLst>
              <a:ext uri="{FF2B5EF4-FFF2-40B4-BE49-F238E27FC236}">
                <a16:creationId xmlns:a16="http://schemas.microsoft.com/office/drawing/2014/main" id="{9A978E6F-ACAC-7724-12A3-F12D15FBAB18}"/>
              </a:ext>
            </a:extLst>
          </p:cNvPr>
          <p:cNvSpPr txBox="1">
            <a:spLocks/>
          </p:cNvSpPr>
          <p:nvPr/>
        </p:nvSpPr>
        <p:spPr>
          <a:xfrm>
            <a:off x="6482056" y="1035295"/>
            <a:ext cx="1082231" cy="69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dirty="0">
                <a:solidFill>
                  <a:schemeClr val="lt1"/>
                </a:solidFill>
              </a:rPr>
              <a:t>20%</a:t>
            </a:r>
          </a:p>
        </p:txBody>
      </p:sp>
      <p:sp>
        <p:nvSpPr>
          <p:cNvPr id="31" name="Google Shape;331;p37">
            <a:extLst>
              <a:ext uri="{FF2B5EF4-FFF2-40B4-BE49-F238E27FC236}">
                <a16:creationId xmlns:a16="http://schemas.microsoft.com/office/drawing/2014/main" id="{A2CC672D-8E43-5A0D-D1BC-F3C7DF6C7633}"/>
              </a:ext>
            </a:extLst>
          </p:cNvPr>
          <p:cNvSpPr txBox="1">
            <a:spLocks/>
          </p:cNvSpPr>
          <p:nvPr/>
        </p:nvSpPr>
        <p:spPr>
          <a:xfrm>
            <a:off x="6482057" y="2719493"/>
            <a:ext cx="1074278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dirty="0">
                <a:solidFill>
                  <a:schemeClr val="lt1"/>
                </a:solidFill>
              </a:rPr>
              <a:t>58%</a:t>
            </a:r>
          </a:p>
        </p:txBody>
      </p:sp>
      <p:sp>
        <p:nvSpPr>
          <p:cNvPr id="32" name="Google Shape;332;p37">
            <a:extLst>
              <a:ext uri="{FF2B5EF4-FFF2-40B4-BE49-F238E27FC236}">
                <a16:creationId xmlns:a16="http://schemas.microsoft.com/office/drawing/2014/main" id="{63BED04D-66F9-7F1C-0189-1AA07FE20C95}"/>
              </a:ext>
            </a:extLst>
          </p:cNvPr>
          <p:cNvSpPr txBox="1">
            <a:spLocks/>
          </p:cNvSpPr>
          <p:nvPr/>
        </p:nvSpPr>
        <p:spPr>
          <a:xfrm>
            <a:off x="6482056" y="1877442"/>
            <a:ext cx="1074231" cy="69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dirty="0">
                <a:solidFill>
                  <a:schemeClr val="lt1"/>
                </a:solidFill>
              </a:rPr>
              <a:t>22%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7D296E-B8B1-FAD6-C63C-E2B22F363BDB}"/>
              </a:ext>
            </a:extLst>
          </p:cNvPr>
          <p:cNvSpPr txBox="1"/>
          <p:nvPr/>
        </p:nvSpPr>
        <p:spPr>
          <a:xfrm>
            <a:off x="470913" y="4560003"/>
            <a:ext cx="709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2: Distribution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Worldwide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Dog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Population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by</a:t>
            </a:r>
            <a:r>
              <a:rPr lang="tr-TR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Categories</a:t>
            </a:r>
            <a:r>
              <a:rPr lang="tr-TR" dirty="0">
                <a:latin typeface="Livvic" pitchFamily="2" charset="0"/>
              </a:rPr>
              <a:t> in 2018 [2]</a:t>
            </a:r>
            <a:endParaRPr lang="en-US" dirty="0">
              <a:latin typeface="Livvic" pitchFamily="2" charset="0"/>
            </a:endParaRPr>
          </a:p>
        </p:txBody>
      </p:sp>
      <p:sp>
        <p:nvSpPr>
          <p:cNvPr id="2" name="Google Shape;325;p37">
            <a:extLst>
              <a:ext uri="{FF2B5EF4-FFF2-40B4-BE49-F238E27FC236}">
                <a16:creationId xmlns:a16="http://schemas.microsoft.com/office/drawing/2014/main" id="{7F5FCE93-47AA-3E8A-095D-869B7C1BE4A1}"/>
              </a:ext>
            </a:extLst>
          </p:cNvPr>
          <p:cNvSpPr/>
          <p:nvPr/>
        </p:nvSpPr>
        <p:spPr>
          <a:xfrm>
            <a:off x="4813254" y="3558673"/>
            <a:ext cx="2751058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28;p37">
            <a:extLst>
              <a:ext uri="{FF2B5EF4-FFF2-40B4-BE49-F238E27FC236}">
                <a16:creationId xmlns:a16="http://schemas.microsoft.com/office/drawing/2014/main" id="{86573792-9E63-68C0-84A2-B0266FB1E36D}"/>
              </a:ext>
            </a:extLst>
          </p:cNvPr>
          <p:cNvSpPr txBox="1">
            <a:spLocks/>
          </p:cNvSpPr>
          <p:nvPr/>
        </p:nvSpPr>
        <p:spPr>
          <a:xfrm>
            <a:off x="4819556" y="3558660"/>
            <a:ext cx="1749331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World-</a:t>
            </a:r>
            <a:r>
              <a:rPr lang="tr-TR" sz="16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wide</a:t>
            </a:r>
            <a:r>
              <a:rPr lang="tr-TR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Total </a:t>
            </a:r>
            <a:r>
              <a:rPr lang="tr-TR" sz="16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Dog</a:t>
            </a:r>
            <a:r>
              <a:rPr lang="tr-TR" sz="16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16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Population</a:t>
            </a:r>
            <a:endParaRPr lang="tr-TR" sz="16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" name="Google Shape;331;p37">
            <a:extLst>
              <a:ext uri="{FF2B5EF4-FFF2-40B4-BE49-F238E27FC236}">
                <a16:creationId xmlns:a16="http://schemas.microsoft.com/office/drawing/2014/main" id="{08840DA8-8EAB-98BA-9474-8284D2429820}"/>
              </a:ext>
            </a:extLst>
          </p:cNvPr>
          <p:cNvSpPr txBox="1">
            <a:spLocks/>
          </p:cNvSpPr>
          <p:nvPr/>
        </p:nvSpPr>
        <p:spPr>
          <a:xfrm>
            <a:off x="6482056" y="3558606"/>
            <a:ext cx="1074279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</a:rPr>
              <a:t>900 </a:t>
            </a:r>
            <a:r>
              <a:rPr lang="tr-TR" sz="2000" dirty="0" err="1">
                <a:solidFill>
                  <a:schemeClr val="lt1"/>
                </a:solidFill>
              </a:rPr>
              <a:t>Million</a:t>
            </a:r>
            <a:endParaRPr lang="tr-TR" sz="2000"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AE4F2-6DE5-B55C-BABD-31283527C178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F64FAC-25BB-85CE-A68F-99BC63D11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3" y="583497"/>
            <a:ext cx="3828002" cy="397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142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8DD2E-50F1-FDB1-2793-3EB334AC05C4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30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2682B-DC63-2067-ADFD-48AF6D7B56D8}"/>
              </a:ext>
            </a:extLst>
          </p:cNvPr>
          <p:cNvSpPr txBox="1"/>
          <p:nvPr/>
        </p:nvSpPr>
        <p:spPr>
          <a:xfrm>
            <a:off x="340216" y="694313"/>
            <a:ext cx="8208335" cy="425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[11] "What Is RFID Technology and How Can I Use It?",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Shopify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https://www.shopify.com/retail/rfid-technology.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"Marking Street Dogs –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Parsemus</a:t>
            </a:r>
            <a:r>
              <a:rPr lang="tr-TR" dirty="0"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Foundation",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Parsemus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 Foundation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https://www.parsemus.org/pethealth/marking-street-dogs/.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[13]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"Buy 13.56Mhz NFC Sticker/Tag - ISO14443A,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Ntag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213, 25mm with cheap price",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https://www.robotistan.com/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https://www.robotistan.com/1356mhz-nfc-etiket-iso14443a-ntag-213-25mm.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[14]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"Smart Touch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Nfc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Ntag213/ntag216 Chip Unit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Qr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Code Finds Pet Id Tag Funny Collar Anti-lost Pet Epoxy Tag For Cat Dog - Buy Smart Touch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Nfc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Unit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Qr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Code Finds Pet Id Tag Funny Collar Anti-lost Pet Epoxy Tag For Cat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Dog,Nfc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Tag,Id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Tag Product on Alibaba.com",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Alibaba.com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https://www.alibaba.com/product-detail/Nfc-Chip-Tag-Nfc-Rfid-Tags_60841583620.html.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426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31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2364B-1605-B19F-E23D-6D0EEFD4A1C6}"/>
              </a:ext>
            </a:extLst>
          </p:cNvPr>
          <p:cNvSpPr txBox="1"/>
          <p:nvPr/>
        </p:nvSpPr>
        <p:spPr>
          <a:xfrm>
            <a:off x="262270" y="720556"/>
            <a:ext cx="8357296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[15]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W. Rahman, R. Islam, M. Hasan and S. Mia, "IoT Based Smart Assistant for Blind Person and Smart Home Using the Bengali Language", Springer Nature, 2020 [Online]. Available: https://www.researchgate.net/publication/344219052_IoT_Based_Smart_Assistant_for_Blind_Person_and_Smart_Home_Using_the_Bengali_Language.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[1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6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Minew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 MS50SFA NRF52832 Low Energy 5.0 Bluetooth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vvic" pitchFamily="2" charset="0"/>
              </a:rPr>
              <a:t>Modülü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",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Livvic" pitchFamily="2" charset="0"/>
              </a:rPr>
              <a:t>hepsiburada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https://www.hepsiburada.com/minew-ms50sfa-nrf52832-low-energy-5-0-bluetooth-modulu-pm-HBC0000132PZD.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17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Levermore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"A brief history of the microchip - Dialogue Review",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Dialogue Review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2022. [Online]. Available: https://dialoguereview.com/brief-history-microchip/.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18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"(100 Pcs) MCIGICM 5mm LED Light Diodes, LED Circuit Assorted Kit for Science Project Experiment (Multi-Colored - 5 Color)",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Amazon.com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2022. [Online]. Available: https://www.amazon.com/MCIGICM-Circuit-Assorted-Science-Experiment/dp/B07PG84V17.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105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32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2364B-1605-B19F-E23D-6D0EEFD4A1C6}"/>
              </a:ext>
            </a:extLst>
          </p:cNvPr>
          <p:cNvSpPr txBox="1"/>
          <p:nvPr/>
        </p:nvSpPr>
        <p:spPr>
          <a:xfrm>
            <a:off x="347330" y="670938"/>
            <a:ext cx="8272236" cy="361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19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"555 Timer IC - DIP-8",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Proto-PIC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2022. [Online]. Available: https://proto-pic.co.uk/product/555-timer-ic.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20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AirTag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",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Apple (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Türkiye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2022. [Online]. Available: https://www.apple.com/tr/airtag/.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21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AirTag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Teardown: Yeah, This Tracks",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IFIXIT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2022. [Online]. Available: https://www.ifixit.com/News/50145/airtag-teardown-part-one-yeah-this-tracks.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22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"Vending Machine for Stray Dogs",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Bark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2022. [Online]. Available: https://thebark.com/content/vending-machine-stray-dogs.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23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OMEGA Engineering, </a:t>
            </a:r>
            <a:r>
              <a:rPr lang="en-US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Water Level Sensor Types and how they work!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2022 [Online]. Available: https://www.youtube.com/watch?v=bHxEXlIHSHY.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3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6. </a:t>
            </a:r>
            <a:r>
              <a:rPr lang="tr-TR" dirty="0" err="1">
                <a:solidFill>
                  <a:schemeClr val="bg1"/>
                </a:solidFill>
              </a:rPr>
              <a:t>References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EA56E-E3D2-BAFF-F3B6-9B8026FDA8A7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33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765EF-6634-3C71-1D08-36EF38F0AAA0}"/>
              </a:ext>
            </a:extLst>
          </p:cNvPr>
          <p:cNvSpPr txBox="1"/>
          <p:nvPr/>
        </p:nvSpPr>
        <p:spPr>
          <a:xfrm>
            <a:off x="411125" y="755868"/>
            <a:ext cx="8208439" cy="2639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24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"machine feeding strays – Fascinating Animals",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Fascinating Animals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, 2022. [Online]. Available: https://facinatingamazinganimals.wordpress.com/tag/machine-feeding-strays/.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E. Gültekin, 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A Stray Dog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 2022.</a:t>
            </a:r>
            <a:endParaRPr lang="tr-TR" b="0" i="0" dirty="0">
              <a:solidFill>
                <a:srgbClr val="000000"/>
              </a:solidFill>
              <a:effectLst/>
              <a:latin typeface="Livvic" pitchFamily="2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[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26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  <a:latin typeface="Livvic" pitchFamily="2" charset="0"/>
              </a:rPr>
              <a:t>Elevated view of straight and curve road in forest</a:t>
            </a:r>
            <a:r>
              <a:rPr lang="en-US" b="0" i="0" dirty="0">
                <a:solidFill>
                  <a:srgbClr val="000000"/>
                </a:solidFill>
                <a:effectLst/>
                <a:latin typeface="Livvic" pitchFamily="2" charset="0"/>
              </a:rPr>
              <a:t>. 2022 [Online]. Available: https://www.freepik.com/free-photo/elevated-view-straight-curve-road-forest_2579789.htm#query=top%20view%20road%20forest&amp;position=3&amp;from_view=keyword. [Accessed: 14- Oct- 2022]</a:t>
            </a:r>
            <a:r>
              <a:rPr lang="tr-TR" b="0" i="0" dirty="0">
                <a:solidFill>
                  <a:srgbClr val="000000"/>
                </a:solidFill>
                <a:effectLst/>
                <a:latin typeface="Livvic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5941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481300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1304162" y="301504"/>
            <a:ext cx="3358800" cy="4822794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75;p49">
            <a:extLst>
              <a:ext uri="{FF2B5EF4-FFF2-40B4-BE49-F238E27FC236}">
                <a16:creationId xmlns:a16="http://schemas.microsoft.com/office/drawing/2014/main" id="{9C53A09F-D360-AC62-3260-F21F4244B95F}"/>
              </a:ext>
            </a:extLst>
          </p:cNvPr>
          <p:cNvSpPr txBox="1">
            <a:spLocks/>
          </p:cNvSpPr>
          <p:nvPr/>
        </p:nvSpPr>
        <p:spPr>
          <a:xfrm>
            <a:off x="572164" y="1033501"/>
            <a:ext cx="3409271" cy="334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ivvic"/>
              <a:buNone/>
              <a:defRPr sz="16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3000" dirty="0">
                <a:solidFill>
                  <a:schemeClr val="lt1"/>
                </a:solidFill>
              </a:rPr>
              <a:t>THANKS</a:t>
            </a:r>
          </a:p>
          <a:p>
            <a:pPr algn="ctr"/>
            <a:r>
              <a:rPr lang="tr-TR" sz="3000" dirty="0">
                <a:solidFill>
                  <a:schemeClr val="lt1"/>
                </a:solidFill>
              </a:rPr>
              <a:t>FOR</a:t>
            </a:r>
          </a:p>
          <a:p>
            <a:pPr algn="ctr"/>
            <a:r>
              <a:rPr lang="tr-TR" sz="3000" dirty="0">
                <a:solidFill>
                  <a:schemeClr val="lt1"/>
                </a:solidFill>
              </a:rPr>
              <a:t>LISTENING!</a:t>
            </a:r>
            <a:endParaRPr lang="en-US" sz="3000" dirty="0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CE1CE-2267-33D5-D409-3AFA15786502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34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A5448-E4BD-96D5-DFEC-7DAEDCD91BB7}"/>
              </a:ext>
            </a:extLst>
          </p:cNvPr>
          <p:cNvSpPr txBox="1"/>
          <p:nvPr/>
        </p:nvSpPr>
        <p:spPr>
          <a:xfrm>
            <a:off x="3981436" y="4789556"/>
            <a:ext cx="4687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23: A </a:t>
            </a:r>
            <a:r>
              <a:rPr lang="tr-TR" dirty="0" err="1">
                <a:latin typeface="Livvic" pitchFamily="2" charset="0"/>
              </a:rPr>
              <a:t>Representation</a:t>
            </a:r>
            <a:r>
              <a:rPr lang="tr-TR" dirty="0">
                <a:latin typeface="Livvic" pitchFamily="2" charset="0"/>
              </a:rPr>
              <a:t> of </a:t>
            </a:r>
            <a:r>
              <a:rPr lang="tr-TR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Three Solution [26]</a:t>
            </a:r>
            <a:endParaRPr lang="en-US" dirty="0">
              <a:latin typeface="Livvic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46;p38">
            <a:extLst>
              <a:ext uri="{FF2B5EF4-FFF2-40B4-BE49-F238E27FC236}">
                <a16:creationId xmlns:a16="http://schemas.microsoft.com/office/drawing/2014/main" id="{4F8370CC-0BF6-8A0A-6FEB-C88F2C9C27C1}"/>
              </a:ext>
            </a:extLst>
          </p:cNvPr>
          <p:cNvSpPr/>
          <p:nvPr/>
        </p:nvSpPr>
        <p:spPr>
          <a:xfrm>
            <a:off x="1436074" y="4276217"/>
            <a:ext cx="3258598" cy="487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670.000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dogs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entering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a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shelter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are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euthanized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,</a:t>
            </a:r>
          </a:p>
        </p:txBody>
      </p:sp>
      <p:sp>
        <p:nvSpPr>
          <p:cNvPr id="23" name="Google Shape;346;p38">
            <a:extLst>
              <a:ext uri="{FF2B5EF4-FFF2-40B4-BE49-F238E27FC236}">
                <a16:creationId xmlns:a16="http://schemas.microsoft.com/office/drawing/2014/main" id="{2C22F007-070C-E43E-551D-B8B6283C41FB}"/>
              </a:ext>
            </a:extLst>
          </p:cNvPr>
          <p:cNvSpPr/>
          <p:nvPr/>
        </p:nvSpPr>
        <p:spPr>
          <a:xfrm>
            <a:off x="1436073" y="3640564"/>
            <a:ext cx="3258599" cy="487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2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million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dogs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get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adopted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from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shelter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,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22" name="Google Shape;346;p38">
            <a:extLst>
              <a:ext uri="{FF2B5EF4-FFF2-40B4-BE49-F238E27FC236}">
                <a16:creationId xmlns:a16="http://schemas.microsoft.com/office/drawing/2014/main" id="{D0FDE50F-E419-B5F4-3440-B343705B5A98}"/>
              </a:ext>
            </a:extLst>
          </p:cNvPr>
          <p:cNvSpPr/>
          <p:nvPr/>
        </p:nvSpPr>
        <p:spPr>
          <a:xfrm>
            <a:off x="1436074" y="3004937"/>
            <a:ext cx="3258598" cy="487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3.3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million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dogs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enter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a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shelter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,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20" name="Google Shape;346;p38">
            <a:extLst>
              <a:ext uri="{FF2B5EF4-FFF2-40B4-BE49-F238E27FC236}">
                <a16:creationId xmlns:a16="http://schemas.microsoft.com/office/drawing/2014/main" id="{15B3938A-EDA5-D541-A6D8-62F21C638D78}"/>
              </a:ext>
            </a:extLst>
          </p:cNvPr>
          <p:cNvSpPr/>
          <p:nvPr/>
        </p:nvSpPr>
        <p:spPr>
          <a:xfrm>
            <a:off x="4436578" y="2125560"/>
            <a:ext cx="3135900" cy="487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 err="1">
                <a:solidFill>
                  <a:schemeClr val="bg1"/>
                </a:solidFill>
                <a:latin typeface="Livvic" pitchFamily="2" charset="0"/>
              </a:rPr>
              <a:t>Stray</a:t>
            </a:r>
            <a:r>
              <a:rPr lang="tr-TR" sz="1800" dirty="0">
                <a:solidFill>
                  <a:schemeClr val="bg1"/>
                </a:solidFill>
                <a:latin typeface="Livvic" pitchFamily="2" charset="0"/>
              </a:rPr>
              <a:t> Animals: 70 </a:t>
            </a:r>
            <a:r>
              <a:rPr lang="tr-TR" sz="1800" dirty="0" err="1">
                <a:solidFill>
                  <a:schemeClr val="bg1"/>
                </a:solidFill>
                <a:latin typeface="Livvic" pitchFamily="2" charset="0"/>
              </a:rPr>
              <a:t>Million</a:t>
            </a:r>
            <a:r>
              <a:rPr lang="tr-TR" sz="1800" dirty="0">
                <a:solidFill>
                  <a:schemeClr val="bg1"/>
                </a:solidFill>
                <a:latin typeface="Livvic" pitchFamily="2" charset="0"/>
              </a:rPr>
              <a:t> [3]</a:t>
            </a:r>
            <a:endParaRPr sz="18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5" name="Google Shape;346;p38">
            <a:extLst>
              <a:ext uri="{FF2B5EF4-FFF2-40B4-BE49-F238E27FC236}">
                <a16:creationId xmlns:a16="http://schemas.microsoft.com/office/drawing/2014/main" id="{FCE4DB0D-8667-360F-963D-10B148D6CA2E}"/>
              </a:ext>
            </a:extLst>
          </p:cNvPr>
          <p:cNvSpPr/>
          <p:nvPr/>
        </p:nvSpPr>
        <p:spPr>
          <a:xfrm>
            <a:off x="4436578" y="1394651"/>
            <a:ext cx="3135900" cy="487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bg1"/>
                </a:solidFill>
                <a:latin typeface="Livvic" pitchFamily="2" charset="0"/>
              </a:rPr>
              <a:t>Dogs: 77 </a:t>
            </a:r>
            <a:r>
              <a:rPr lang="tr-TR" sz="1800" dirty="0" err="1">
                <a:solidFill>
                  <a:schemeClr val="bg1"/>
                </a:solidFill>
                <a:latin typeface="Livvic" pitchFamily="2" charset="0"/>
              </a:rPr>
              <a:t>Million</a:t>
            </a:r>
            <a:r>
              <a:rPr lang="tr-TR" sz="1800" dirty="0">
                <a:solidFill>
                  <a:schemeClr val="bg1"/>
                </a:solidFill>
                <a:latin typeface="Livvic" pitchFamily="2" charset="0"/>
              </a:rPr>
              <a:t> [3]</a:t>
            </a:r>
            <a:endParaRPr sz="18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3" name="Google Shape;338;p38">
            <a:extLst>
              <a:ext uri="{FF2B5EF4-FFF2-40B4-BE49-F238E27FC236}">
                <a16:creationId xmlns:a16="http://schemas.microsoft.com/office/drawing/2014/main" id="{8E011519-F4CB-541D-4D8C-25E58A2CE46C}"/>
              </a:ext>
            </a:extLst>
          </p:cNvPr>
          <p:cNvSpPr/>
          <p:nvPr/>
        </p:nvSpPr>
        <p:spPr>
          <a:xfrm>
            <a:off x="1684474" y="1638883"/>
            <a:ext cx="2887500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Google Shape;337;p38">
            <a:extLst>
              <a:ext uri="{FF2B5EF4-FFF2-40B4-BE49-F238E27FC236}">
                <a16:creationId xmlns:a16="http://schemas.microsoft.com/office/drawing/2014/main" id="{F7A35D69-F446-6A94-FAF4-85FF813C1D97}"/>
              </a:ext>
            </a:extLst>
          </p:cNvPr>
          <p:cNvSpPr/>
          <p:nvPr/>
        </p:nvSpPr>
        <p:spPr>
          <a:xfrm>
            <a:off x="4571974" y="3300377"/>
            <a:ext cx="3135900" cy="11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40;p38">
            <a:extLst>
              <a:ext uri="{FF2B5EF4-FFF2-40B4-BE49-F238E27FC236}">
                <a16:creationId xmlns:a16="http://schemas.microsoft.com/office/drawing/2014/main" id="{257882DE-7E4F-D897-2470-9FFB1D6629D5}"/>
              </a:ext>
            </a:extLst>
          </p:cNvPr>
          <p:cNvSpPr txBox="1">
            <a:spLocks/>
          </p:cNvSpPr>
          <p:nvPr/>
        </p:nvSpPr>
        <p:spPr>
          <a:xfrm>
            <a:off x="1684474" y="1638883"/>
            <a:ext cx="28875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Total </a:t>
            </a:r>
            <a:r>
              <a:rPr lang="tr-TR" sz="2000" b="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Number</a:t>
            </a:r>
            <a:r>
              <a:rPr lang="tr-TR" sz="20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of</a:t>
            </a:r>
            <a:endParaRPr lang="en-US" sz="2000" b="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1" name="Google Shape;340;p38">
            <a:extLst>
              <a:ext uri="{FF2B5EF4-FFF2-40B4-BE49-F238E27FC236}">
                <a16:creationId xmlns:a16="http://schemas.microsoft.com/office/drawing/2014/main" id="{94F23E91-319D-21EB-074D-A4E774AA7A3A}"/>
              </a:ext>
            </a:extLst>
          </p:cNvPr>
          <p:cNvSpPr txBox="1">
            <a:spLocks/>
          </p:cNvSpPr>
          <p:nvPr/>
        </p:nvSpPr>
        <p:spPr>
          <a:xfrm>
            <a:off x="4571974" y="3300377"/>
            <a:ext cx="3135900" cy="11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Each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Year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[3]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" name="Google Shape;370;p40">
            <a:extLst>
              <a:ext uri="{FF2B5EF4-FFF2-40B4-BE49-F238E27FC236}">
                <a16:creationId xmlns:a16="http://schemas.microsoft.com/office/drawing/2014/main" id="{E790645C-9152-79A7-E90F-881438AC9101}"/>
              </a:ext>
            </a:extLst>
          </p:cNvPr>
          <p:cNvSpPr/>
          <p:nvPr/>
        </p:nvSpPr>
        <p:spPr>
          <a:xfrm>
            <a:off x="1122829" y="728279"/>
            <a:ext cx="6669742" cy="4229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The country with the largest dog population in the world is in America:</a:t>
            </a:r>
            <a:endParaRPr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122FBA-6768-AFA3-2276-D38041ADFBF8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4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6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346;p38">
            <a:extLst>
              <a:ext uri="{FF2B5EF4-FFF2-40B4-BE49-F238E27FC236}">
                <a16:creationId xmlns:a16="http://schemas.microsoft.com/office/drawing/2014/main" id="{C6CE1C38-F4D6-CDF6-328F-BEBF03F48922}"/>
              </a:ext>
            </a:extLst>
          </p:cNvPr>
          <p:cNvSpPr/>
          <p:nvPr/>
        </p:nvSpPr>
        <p:spPr>
          <a:xfrm>
            <a:off x="341491" y="860210"/>
            <a:ext cx="8460961" cy="487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Turkey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has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approximately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10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million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stray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dogs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, but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only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250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shelters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[4].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6" name="Google Shape;346;p38">
            <a:extLst>
              <a:ext uri="{FF2B5EF4-FFF2-40B4-BE49-F238E27FC236}">
                <a16:creationId xmlns:a16="http://schemas.microsoft.com/office/drawing/2014/main" id="{E652DBDE-326B-9CE5-C11D-97F8424A180F}"/>
              </a:ext>
            </a:extLst>
          </p:cNvPr>
          <p:cNvSpPr/>
          <p:nvPr/>
        </p:nvSpPr>
        <p:spPr>
          <a:xfrm>
            <a:off x="341490" y="1664640"/>
            <a:ext cx="8460961" cy="829061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With urbanization, it has become difficult for dogs to find food, and with the food leftovers being thrown into the garbage at a height that dogs cannot reach, dogs have become dependent on humans for food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[5]</a:t>
            </a:r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.</a:t>
            </a:r>
          </a:p>
        </p:txBody>
      </p:sp>
      <p:sp>
        <p:nvSpPr>
          <p:cNvPr id="7" name="Google Shape;346;p38">
            <a:extLst>
              <a:ext uri="{FF2B5EF4-FFF2-40B4-BE49-F238E27FC236}">
                <a16:creationId xmlns:a16="http://schemas.microsoft.com/office/drawing/2014/main" id="{58FBCD7C-67F8-F77A-C4E3-82DD53A3DFE9}"/>
              </a:ext>
            </a:extLst>
          </p:cNvPr>
          <p:cNvSpPr/>
          <p:nvPr/>
        </p:nvSpPr>
        <p:spPr>
          <a:xfrm>
            <a:off x="341489" y="2810631"/>
            <a:ext cx="8460961" cy="487501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fontAlgn="base"/>
            <a:r>
              <a:rPr lang="en-US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Dogs can usually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live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without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food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three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to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five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days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if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there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is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plenty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of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Livvic" pitchFamily="2" charset="0"/>
              </a:rPr>
              <a:t>water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Livvic" pitchFamily="2" charset="0"/>
              </a:rPr>
              <a:t> 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[6].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D4CE6-401C-171B-143A-3AE8A3173D95}"/>
              </a:ext>
            </a:extLst>
          </p:cNvPr>
          <p:cNvSpPr txBox="1"/>
          <p:nvPr/>
        </p:nvSpPr>
        <p:spPr>
          <a:xfrm>
            <a:off x="1485901" y="429559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0" name="Google Shape;346;p38">
            <a:extLst>
              <a:ext uri="{FF2B5EF4-FFF2-40B4-BE49-F238E27FC236}">
                <a16:creationId xmlns:a16="http://schemas.microsoft.com/office/drawing/2014/main" id="{6CAB91D4-F826-393F-06A2-3D18AF1C34AE}"/>
              </a:ext>
            </a:extLst>
          </p:cNvPr>
          <p:cNvSpPr/>
          <p:nvPr/>
        </p:nvSpPr>
        <p:spPr>
          <a:xfrm>
            <a:off x="341488" y="3615061"/>
            <a:ext cx="8460961" cy="487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D</a:t>
            </a:r>
            <a:r>
              <a:rPr lang="en-US" sz="1600" dirty="0" err="1">
                <a:solidFill>
                  <a:schemeClr val="bg1"/>
                </a:solidFill>
                <a:latin typeface="Livvic" pitchFamily="2" charset="0"/>
              </a:rPr>
              <a:t>ogs</a:t>
            </a:r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 can live a healthy life by eating every 24 hours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 [7].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2" name="Google Shape;346;p38">
            <a:extLst>
              <a:ext uri="{FF2B5EF4-FFF2-40B4-BE49-F238E27FC236}">
                <a16:creationId xmlns:a16="http://schemas.microsoft.com/office/drawing/2014/main" id="{A40B9F01-56BE-7CDB-45B6-0822033806DD}"/>
              </a:ext>
            </a:extLst>
          </p:cNvPr>
          <p:cNvSpPr/>
          <p:nvPr/>
        </p:nvSpPr>
        <p:spPr>
          <a:xfrm>
            <a:off x="341488" y="4331312"/>
            <a:ext cx="8460961" cy="487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stable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feeding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system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needed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for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stray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dogs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5B929-0CFA-B497-F74B-04C7B01451C4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5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2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6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E5A7E-83A3-DF3A-2822-008CA05F6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24" t="14902" r="5176" b="17516"/>
          <a:stretch/>
        </p:blipFill>
        <p:spPr>
          <a:xfrm>
            <a:off x="4826724" y="681403"/>
            <a:ext cx="4196253" cy="3476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4C68E-A8DA-178E-FE18-4D60BAD6DD13}"/>
              </a:ext>
            </a:extLst>
          </p:cNvPr>
          <p:cNvSpPr txBox="1"/>
          <p:nvPr/>
        </p:nvSpPr>
        <p:spPr>
          <a:xfrm>
            <a:off x="4826724" y="4193579"/>
            <a:ext cx="419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latin typeface="Livvic" pitchFamily="2" charset="0"/>
              </a:rPr>
              <a:t>Figure</a:t>
            </a:r>
            <a:r>
              <a:rPr lang="tr-TR" dirty="0">
                <a:latin typeface="Livvic" pitchFamily="2" charset="0"/>
              </a:rPr>
              <a:t> 3: Erdek Umut Street in Google </a:t>
            </a:r>
            <a:r>
              <a:rPr lang="tr-TR" dirty="0" err="1">
                <a:latin typeface="Livvic" pitchFamily="2" charset="0"/>
              </a:rPr>
              <a:t>Maps</a:t>
            </a:r>
            <a:r>
              <a:rPr lang="tr-TR" dirty="0">
                <a:latin typeface="Livvic" pitchFamily="2" charset="0"/>
              </a:rPr>
              <a:t> [10]</a:t>
            </a:r>
            <a:endParaRPr lang="en-US" dirty="0">
              <a:latin typeface="Livvic" pitchFamily="2" charset="0"/>
            </a:endParaRPr>
          </a:p>
        </p:txBody>
      </p:sp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66B02954-2BA7-78DD-2D97-1EE456875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9641" y="1237129"/>
            <a:ext cx="547968" cy="547968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754C9EE9-0B75-77B4-789C-550D439C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5382" y="2297766"/>
            <a:ext cx="547968" cy="547968"/>
          </a:xfrm>
          <a:prstGeom prst="rect">
            <a:avLst/>
          </a:prstGeom>
        </p:spPr>
      </p:pic>
      <p:sp>
        <p:nvSpPr>
          <p:cNvPr id="14" name="Google Shape;346;p38">
            <a:extLst>
              <a:ext uri="{FF2B5EF4-FFF2-40B4-BE49-F238E27FC236}">
                <a16:creationId xmlns:a16="http://schemas.microsoft.com/office/drawing/2014/main" id="{A1A75694-6DC7-86D8-2561-1D0BFCBD2481}"/>
              </a:ext>
            </a:extLst>
          </p:cNvPr>
          <p:cNvSpPr/>
          <p:nvPr/>
        </p:nvSpPr>
        <p:spPr>
          <a:xfrm>
            <a:off x="275639" y="681403"/>
            <a:ext cx="4390464" cy="487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population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of Erdek in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winter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is 32.038 [8].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5" name="Google Shape;346;p38">
            <a:extLst>
              <a:ext uri="{FF2B5EF4-FFF2-40B4-BE49-F238E27FC236}">
                <a16:creationId xmlns:a16="http://schemas.microsoft.com/office/drawing/2014/main" id="{215C9932-2E34-B3CB-0087-2D1A17691ECD}"/>
              </a:ext>
            </a:extLst>
          </p:cNvPr>
          <p:cNvSpPr/>
          <p:nvPr/>
        </p:nvSpPr>
        <p:spPr>
          <a:xfrm>
            <a:off x="275639" y="1434260"/>
            <a:ext cx="4390464" cy="756419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The population of 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Erdek</a:t>
            </a:r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 increases approximately 10 times during the summer months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[9]</a:t>
            </a:r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.</a:t>
            </a:r>
          </a:p>
        </p:txBody>
      </p:sp>
      <p:sp>
        <p:nvSpPr>
          <p:cNvPr id="16" name="Google Shape;346;p38">
            <a:extLst>
              <a:ext uri="{FF2B5EF4-FFF2-40B4-BE49-F238E27FC236}">
                <a16:creationId xmlns:a16="http://schemas.microsoft.com/office/drawing/2014/main" id="{562037F5-5A49-1F01-05ED-665F9797EBEC}"/>
              </a:ext>
            </a:extLst>
          </p:cNvPr>
          <p:cNvSpPr/>
          <p:nvPr/>
        </p:nvSpPr>
        <p:spPr>
          <a:xfrm>
            <a:off x="275639" y="2417654"/>
            <a:ext cx="4390464" cy="756419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The majority of the 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Umut Street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consist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of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those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who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come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in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the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summer</a:t>
            </a:r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.</a:t>
            </a:r>
          </a:p>
        </p:txBody>
      </p:sp>
      <p:sp>
        <p:nvSpPr>
          <p:cNvPr id="18" name="Google Shape;346;p38">
            <a:extLst>
              <a:ext uri="{FF2B5EF4-FFF2-40B4-BE49-F238E27FC236}">
                <a16:creationId xmlns:a16="http://schemas.microsoft.com/office/drawing/2014/main" id="{B4F3F5F4-C040-CF3E-FD6A-8176F041CCC8}"/>
              </a:ext>
            </a:extLst>
          </p:cNvPr>
          <p:cNvSpPr/>
          <p:nvPr/>
        </p:nvSpPr>
        <p:spPr>
          <a:xfrm>
            <a:off x="275639" y="3401049"/>
            <a:ext cx="4390464" cy="756419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A</a:t>
            </a:r>
            <a:r>
              <a:rPr lang="en-US" sz="1600" dirty="0" err="1">
                <a:solidFill>
                  <a:schemeClr val="bg1"/>
                </a:solidFill>
                <a:latin typeface="Livvic" pitchFamily="2" charset="0"/>
              </a:rPr>
              <a:t>pproximately</a:t>
            </a:r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 ten dogs live in the 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s</a:t>
            </a:r>
            <a:r>
              <a:rPr lang="en-US" sz="1600" dirty="0" err="1">
                <a:solidFill>
                  <a:schemeClr val="bg1"/>
                </a:solidFill>
                <a:latin typeface="Livvic" pitchFamily="2" charset="0"/>
              </a:rPr>
              <a:t>treet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5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1. </a:t>
            </a:r>
            <a:r>
              <a:rPr lang="tr-TR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7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4A13DE-2708-DE24-5CAF-78B3CA837784}"/>
              </a:ext>
            </a:extLst>
          </p:cNvPr>
          <p:cNvGrpSpPr/>
          <p:nvPr/>
        </p:nvGrpSpPr>
        <p:grpSpPr>
          <a:xfrm>
            <a:off x="1320946" y="1139118"/>
            <a:ext cx="629581" cy="668673"/>
            <a:chOff x="1417506" y="892500"/>
            <a:chExt cx="459000" cy="459000"/>
          </a:xfrm>
        </p:grpSpPr>
        <p:sp>
          <p:nvSpPr>
            <p:cNvPr id="3" name="Google Shape;260;p36">
              <a:extLst>
                <a:ext uri="{FF2B5EF4-FFF2-40B4-BE49-F238E27FC236}">
                  <a16:creationId xmlns:a16="http://schemas.microsoft.com/office/drawing/2014/main" id="{2819DBA1-1BC7-FFF8-99EC-9194CF1793A0}"/>
                </a:ext>
              </a:extLst>
            </p:cNvPr>
            <p:cNvSpPr/>
            <p:nvPr/>
          </p:nvSpPr>
          <p:spPr>
            <a:xfrm>
              <a:off x="1417506" y="892500"/>
              <a:ext cx="459000" cy="45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 descr="Shape">
              <a:extLst>
                <a:ext uri="{FF2B5EF4-FFF2-40B4-BE49-F238E27FC236}">
                  <a16:creationId xmlns:a16="http://schemas.microsoft.com/office/drawing/2014/main" id="{982CB4A7-391B-48D9-C932-D5F6E3565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441" y="933435"/>
              <a:ext cx="377129" cy="377129"/>
            </a:xfrm>
            <a:prstGeom prst="rect">
              <a:avLst/>
            </a:prstGeom>
          </p:spPr>
        </p:pic>
      </p:grpSp>
      <p:sp>
        <p:nvSpPr>
          <p:cNvPr id="7" name="Google Shape;346;p38">
            <a:extLst>
              <a:ext uri="{FF2B5EF4-FFF2-40B4-BE49-F238E27FC236}">
                <a16:creationId xmlns:a16="http://schemas.microsoft.com/office/drawing/2014/main" id="{966CE1D4-3671-5C68-FD15-5225A05612C4}"/>
              </a:ext>
            </a:extLst>
          </p:cNvPr>
          <p:cNvSpPr/>
          <p:nvPr/>
        </p:nvSpPr>
        <p:spPr>
          <a:xfrm>
            <a:off x="2131924" y="878249"/>
            <a:ext cx="5869076" cy="1143712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b="1" dirty="0" err="1">
                <a:solidFill>
                  <a:schemeClr val="bg1"/>
                </a:solidFill>
                <a:latin typeface="Livvic" pitchFamily="2" charset="0"/>
              </a:rPr>
              <a:t>Purpose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: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Establish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a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regular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feeding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system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for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stray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Livvic" pitchFamily="2" charset="0"/>
              </a:rPr>
              <a:t>dogs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21" name="Google Shape;346;p38">
            <a:extLst>
              <a:ext uri="{FF2B5EF4-FFF2-40B4-BE49-F238E27FC236}">
                <a16:creationId xmlns:a16="http://schemas.microsoft.com/office/drawing/2014/main" id="{1E712066-DDC2-0C7C-831D-8EF7C10AA11A}"/>
              </a:ext>
            </a:extLst>
          </p:cNvPr>
          <p:cNvSpPr/>
          <p:nvPr/>
        </p:nvSpPr>
        <p:spPr>
          <a:xfrm>
            <a:off x="2131924" y="2190247"/>
            <a:ext cx="5869076" cy="1143712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b="1" dirty="0" err="1">
                <a:solidFill>
                  <a:schemeClr val="bg1"/>
                </a:solidFill>
                <a:latin typeface="Livvic" pitchFamily="2" charset="0"/>
              </a:rPr>
              <a:t>Impact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Prevent stray dogs from starving to death by ensuring they are fed regularly.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E9DA92-0B6E-92E6-B13B-FF3E305A795E}"/>
              </a:ext>
            </a:extLst>
          </p:cNvPr>
          <p:cNvGrpSpPr/>
          <p:nvPr/>
        </p:nvGrpSpPr>
        <p:grpSpPr>
          <a:xfrm>
            <a:off x="1320946" y="2427766"/>
            <a:ext cx="629581" cy="668673"/>
            <a:chOff x="1417506" y="1706396"/>
            <a:chExt cx="459000" cy="487500"/>
          </a:xfrm>
        </p:grpSpPr>
        <p:sp>
          <p:nvSpPr>
            <p:cNvPr id="19" name="Google Shape;260;p36">
              <a:extLst>
                <a:ext uri="{FF2B5EF4-FFF2-40B4-BE49-F238E27FC236}">
                  <a16:creationId xmlns:a16="http://schemas.microsoft.com/office/drawing/2014/main" id="{F100E6CF-2286-776F-5A7F-E9E75E129BD5}"/>
                </a:ext>
              </a:extLst>
            </p:cNvPr>
            <p:cNvSpPr/>
            <p:nvPr/>
          </p:nvSpPr>
          <p:spPr>
            <a:xfrm>
              <a:off x="1417506" y="1706396"/>
              <a:ext cx="459000" cy="48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75070B7-4801-6416-D3FF-C5D6DF843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458442" y="1761582"/>
              <a:ext cx="377128" cy="37712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0D51BE-7A86-42D3-866A-578694E2AD4B}"/>
              </a:ext>
            </a:extLst>
          </p:cNvPr>
          <p:cNvGrpSpPr/>
          <p:nvPr/>
        </p:nvGrpSpPr>
        <p:grpSpPr>
          <a:xfrm>
            <a:off x="1320946" y="3777752"/>
            <a:ext cx="629583" cy="668674"/>
            <a:chOff x="1417505" y="2534543"/>
            <a:chExt cx="459000" cy="487500"/>
          </a:xfrm>
        </p:grpSpPr>
        <p:sp>
          <p:nvSpPr>
            <p:cNvPr id="24" name="Google Shape;260;p36">
              <a:extLst>
                <a:ext uri="{FF2B5EF4-FFF2-40B4-BE49-F238E27FC236}">
                  <a16:creationId xmlns:a16="http://schemas.microsoft.com/office/drawing/2014/main" id="{214088CA-9489-F42A-E034-B4FD2B0AA9E5}"/>
                </a:ext>
              </a:extLst>
            </p:cNvPr>
            <p:cNvSpPr/>
            <p:nvPr/>
          </p:nvSpPr>
          <p:spPr>
            <a:xfrm>
              <a:off x="1417505" y="2534543"/>
              <a:ext cx="459000" cy="48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E452F0C-2007-440E-5106-778DF25D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7505" y="2534543"/>
              <a:ext cx="459000" cy="476250"/>
            </a:xfrm>
            <a:prstGeom prst="rect">
              <a:avLst/>
            </a:prstGeom>
          </p:spPr>
        </p:pic>
      </p:grpSp>
      <p:sp>
        <p:nvSpPr>
          <p:cNvPr id="27" name="Google Shape;346;p38">
            <a:extLst>
              <a:ext uri="{FF2B5EF4-FFF2-40B4-BE49-F238E27FC236}">
                <a16:creationId xmlns:a16="http://schemas.microsoft.com/office/drawing/2014/main" id="{6797F296-D5CD-53E5-F780-085FB22E9198}"/>
              </a:ext>
            </a:extLst>
          </p:cNvPr>
          <p:cNvSpPr/>
          <p:nvPr/>
        </p:nvSpPr>
        <p:spPr>
          <a:xfrm>
            <a:off x="2131924" y="3502246"/>
            <a:ext cx="5869076" cy="1143712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b="1" dirty="0" err="1">
                <a:solidFill>
                  <a:schemeClr val="bg1"/>
                </a:solidFill>
                <a:latin typeface="Livvic" pitchFamily="2" charset="0"/>
              </a:rPr>
              <a:t>Significance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Livvic" pitchFamily="2" charset="0"/>
              </a:rPr>
              <a:t>Becoming an example of shifting the responsibility of feeding street dogs from shelters to citizens to prevent the death of undernourished dogs</a:t>
            </a:r>
            <a:r>
              <a:rPr lang="tr-TR" sz="1600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4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2. Problem Definition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8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pic>
        <p:nvPicPr>
          <p:cNvPr id="5" name="Picture 4" descr="A group of dogs walking on a road&#10;&#10;Description automatically generated with medium confidence">
            <a:extLst>
              <a:ext uri="{FF2B5EF4-FFF2-40B4-BE49-F238E27FC236}">
                <a16:creationId xmlns:a16="http://schemas.microsoft.com/office/drawing/2014/main" id="{BE464980-A401-781C-83E1-445C576C2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42" y="1695927"/>
            <a:ext cx="1998989" cy="2665319"/>
          </a:xfrm>
          <a:prstGeom prst="rect">
            <a:avLst/>
          </a:prstGeom>
        </p:spPr>
      </p:pic>
      <p:pic>
        <p:nvPicPr>
          <p:cNvPr id="10" name="Picture 9" descr="A picture containing outdoor, road, sky, street&#10;&#10;Description automatically generated">
            <a:extLst>
              <a:ext uri="{FF2B5EF4-FFF2-40B4-BE49-F238E27FC236}">
                <a16:creationId xmlns:a16="http://schemas.microsoft.com/office/drawing/2014/main" id="{DDC80966-0203-CFCA-3423-CE9E9642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16" y="1695929"/>
            <a:ext cx="1998989" cy="2665319"/>
          </a:xfrm>
          <a:prstGeom prst="rect">
            <a:avLst/>
          </a:prstGeom>
        </p:spPr>
      </p:pic>
      <p:pic>
        <p:nvPicPr>
          <p:cNvPr id="12" name="Picture 11" descr="A picture containing outdoor, sky, street, town&#10;&#10;Description automatically generated">
            <a:extLst>
              <a:ext uri="{FF2B5EF4-FFF2-40B4-BE49-F238E27FC236}">
                <a16:creationId xmlns:a16="http://schemas.microsoft.com/office/drawing/2014/main" id="{20BD78E7-6B80-BE53-0F07-BCDD8AB5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479" y="1695928"/>
            <a:ext cx="1998989" cy="2665319"/>
          </a:xfrm>
          <a:prstGeom prst="rect">
            <a:avLst/>
          </a:prstGeom>
        </p:spPr>
      </p:pic>
      <p:sp>
        <p:nvSpPr>
          <p:cNvPr id="13" name="Google Shape;346;p38">
            <a:extLst>
              <a:ext uri="{FF2B5EF4-FFF2-40B4-BE49-F238E27FC236}">
                <a16:creationId xmlns:a16="http://schemas.microsoft.com/office/drawing/2014/main" id="{B29446EA-027D-F945-1910-D2BFDD4705D2}"/>
              </a:ext>
            </a:extLst>
          </p:cNvPr>
          <p:cNvSpPr/>
          <p:nvPr/>
        </p:nvSpPr>
        <p:spPr>
          <a:xfrm>
            <a:off x="732917" y="675495"/>
            <a:ext cx="7678166" cy="803681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Problem: </a:t>
            </a:r>
            <a:r>
              <a:rPr lang="en-US" sz="1600" b="1" dirty="0">
                <a:solidFill>
                  <a:schemeClr val="bg1"/>
                </a:solidFill>
                <a:latin typeface="Livvic" pitchFamily="2" charset="0"/>
              </a:rPr>
              <a:t>The </a:t>
            </a:r>
            <a:r>
              <a:rPr lang="tr-TR" sz="1600" b="1" dirty="0" err="1">
                <a:solidFill>
                  <a:schemeClr val="bg1"/>
                </a:solidFill>
                <a:latin typeface="Livvic" pitchFamily="2" charset="0"/>
              </a:rPr>
              <a:t>stray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Livvic" pitchFamily="2" charset="0"/>
              </a:rPr>
              <a:t>dogs in 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Erdek</a:t>
            </a:r>
            <a:r>
              <a:rPr lang="en-US" sz="16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Livvic" pitchFamily="2" charset="0"/>
              </a:rPr>
              <a:t>Umut</a:t>
            </a:r>
            <a:r>
              <a:rPr lang="en-US" sz="1600" b="1" dirty="0">
                <a:solidFill>
                  <a:schemeClr val="bg1"/>
                </a:solidFill>
                <a:latin typeface="Livvic" pitchFamily="2" charset="0"/>
              </a:rPr>
              <a:t> 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Street</a:t>
            </a:r>
            <a:r>
              <a:rPr lang="en-US" sz="1600" b="1" dirty="0">
                <a:solidFill>
                  <a:schemeClr val="bg1"/>
                </a:solidFill>
                <a:latin typeface="Livvic" pitchFamily="2" charset="0"/>
              </a:rPr>
              <a:t> cannot be fed regularly</a:t>
            </a:r>
            <a:r>
              <a:rPr lang="tr-TR" sz="1600" b="1" dirty="0">
                <a:solidFill>
                  <a:schemeClr val="bg1"/>
                </a:solidFill>
                <a:latin typeface="Livvic" pitchFamily="2" charset="0"/>
              </a:rPr>
              <a:t>.</a:t>
            </a:r>
            <a:endParaRPr lang="en-US" sz="1600" dirty="0">
              <a:solidFill>
                <a:schemeClr val="bg1"/>
              </a:solidFill>
              <a:latin typeface="Livvic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4BC6CF-B771-0F53-F07B-608DED6FE553}"/>
              </a:ext>
            </a:extLst>
          </p:cNvPr>
          <p:cNvSpPr txBox="1"/>
          <p:nvPr/>
        </p:nvSpPr>
        <p:spPr>
          <a:xfrm>
            <a:off x="543412" y="4468005"/>
            <a:ext cx="2364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4: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>
                <a:latin typeface="Livvic" pitchFamily="2" charset="0"/>
              </a:rPr>
              <a:t>D</a:t>
            </a:r>
            <a:r>
              <a:rPr lang="tr-TR" sz="1400" dirty="0">
                <a:latin typeface="Livvic" pitchFamily="2" charset="0"/>
              </a:rPr>
              <a:t>ogs </a:t>
            </a:r>
            <a:r>
              <a:rPr lang="tr-TR" dirty="0" err="1">
                <a:latin typeface="Livvic" pitchFamily="2" charset="0"/>
              </a:rPr>
              <a:t>L</a:t>
            </a:r>
            <a:r>
              <a:rPr lang="tr-TR" sz="1400" dirty="0" err="1">
                <a:latin typeface="Livvic" pitchFamily="2" charset="0"/>
              </a:rPr>
              <a:t>ooking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sz="1400" dirty="0" err="1">
                <a:latin typeface="Livvic" pitchFamily="2" charset="0"/>
              </a:rPr>
              <a:t>for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tr-TR" dirty="0" err="1">
                <a:latin typeface="Livvic" pitchFamily="2" charset="0"/>
              </a:rPr>
              <a:t>F</a:t>
            </a:r>
            <a:r>
              <a:rPr lang="tr-TR" sz="1400" dirty="0" err="1">
                <a:latin typeface="Livvic" pitchFamily="2" charset="0"/>
              </a:rPr>
              <a:t>ood</a:t>
            </a:r>
            <a:r>
              <a:rPr lang="tr-TR" sz="1400" dirty="0">
                <a:latin typeface="Livvic" pitchFamily="2" charset="0"/>
              </a:rPr>
              <a:t> [25] 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0C8CDE-49B6-1494-6D2D-3CF6009F3267}"/>
              </a:ext>
            </a:extLst>
          </p:cNvPr>
          <p:cNvSpPr txBox="1"/>
          <p:nvPr/>
        </p:nvSpPr>
        <p:spPr>
          <a:xfrm>
            <a:off x="3389633" y="4468005"/>
            <a:ext cx="2458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5: A </a:t>
            </a:r>
            <a:r>
              <a:rPr lang="tr-TR" dirty="0" err="1">
                <a:latin typeface="Livvic" pitchFamily="2" charset="0"/>
              </a:rPr>
              <a:t>V</a:t>
            </a:r>
            <a:r>
              <a:rPr lang="tr-TR" sz="1400" dirty="0" err="1">
                <a:latin typeface="Livvic" pitchFamily="2" charset="0"/>
              </a:rPr>
              <a:t>olunteer</a:t>
            </a:r>
            <a:r>
              <a:rPr lang="tr-TR" sz="1400" dirty="0">
                <a:latin typeface="Livvic" pitchFamily="2" charset="0"/>
              </a:rPr>
              <a:t> </a:t>
            </a:r>
            <a:r>
              <a:rPr lang="en-US" sz="1400" dirty="0">
                <a:latin typeface="Livvic" pitchFamily="2" charset="0"/>
              </a:rPr>
              <a:t>is </a:t>
            </a:r>
            <a:r>
              <a:rPr lang="tr-TR" dirty="0">
                <a:latin typeface="Livvic" pitchFamily="2" charset="0"/>
              </a:rPr>
              <a:t>G</a:t>
            </a:r>
            <a:r>
              <a:rPr lang="en-US" sz="1400" dirty="0" err="1">
                <a:latin typeface="Livvic" pitchFamily="2" charset="0"/>
              </a:rPr>
              <a:t>iving</a:t>
            </a:r>
            <a:r>
              <a:rPr lang="en-US" sz="1400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F</a:t>
            </a:r>
            <a:r>
              <a:rPr lang="en-US" sz="1400" dirty="0" err="1">
                <a:latin typeface="Livvic" pitchFamily="2" charset="0"/>
              </a:rPr>
              <a:t>ood</a:t>
            </a:r>
            <a:r>
              <a:rPr lang="en-US" sz="1400" dirty="0">
                <a:latin typeface="Livvic" pitchFamily="2" charset="0"/>
              </a:rPr>
              <a:t> to the </a:t>
            </a:r>
            <a:r>
              <a:rPr lang="tr-TR" sz="1400" dirty="0">
                <a:latin typeface="Livvic" pitchFamily="2" charset="0"/>
              </a:rPr>
              <a:t>D</a:t>
            </a:r>
            <a:r>
              <a:rPr lang="en-US" sz="1400" dirty="0" err="1">
                <a:latin typeface="Livvic" pitchFamily="2" charset="0"/>
              </a:rPr>
              <a:t>ogs</a:t>
            </a:r>
            <a:r>
              <a:rPr lang="en-US" sz="1400" dirty="0">
                <a:latin typeface="Livvic" pitchFamily="2" charset="0"/>
              </a:rPr>
              <a:t> </a:t>
            </a:r>
            <a:r>
              <a:rPr lang="tr-TR" sz="1400" dirty="0">
                <a:latin typeface="Livvic" pitchFamily="2" charset="0"/>
              </a:rPr>
              <a:t>[25]</a:t>
            </a:r>
            <a:endParaRPr lang="en-US" sz="1400" dirty="0">
              <a:latin typeface="Livvic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51BB8-F07D-B224-076E-4C33CE551E93}"/>
              </a:ext>
            </a:extLst>
          </p:cNvPr>
          <p:cNvSpPr txBox="1"/>
          <p:nvPr/>
        </p:nvSpPr>
        <p:spPr>
          <a:xfrm>
            <a:off x="6229196" y="4468005"/>
            <a:ext cx="2364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400" dirty="0" err="1">
                <a:latin typeface="Livvic" pitchFamily="2" charset="0"/>
              </a:rPr>
              <a:t>Figure</a:t>
            </a:r>
            <a:r>
              <a:rPr lang="tr-TR" sz="1400" dirty="0">
                <a:latin typeface="Livvic" pitchFamily="2" charset="0"/>
              </a:rPr>
              <a:t> 6: </a:t>
            </a:r>
            <a:r>
              <a:rPr lang="tr-TR" sz="1400" dirty="0" err="1">
                <a:latin typeface="Livvic" pitchFamily="2" charset="0"/>
              </a:rPr>
              <a:t>The</a:t>
            </a:r>
            <a:r>
              <a:rPr lang="tr-TR" dirty="0">
                <a:latin typeface="Livvic" pitchFamily="2" charset="0"/>
              </a:rPr>
              <a:t> Photo of </a:t>
            </a:r>
            <a:r>
              <a:rPr lang="tr-TR" dirty="0" err="1">
                <a:latin typeface="Livvic" pitchFamily="2" charset="0"/>
              </a:rPr>
              <a:t>Stray</a:t>
            </a:r>
            <a:r>
              <a:rPr lang="tr-TR" dirty="0">
                <a:latin typeface="Livvic" pitchFamily="2" charset="0"/>
              </a:rPr>
              <a:t> Dogs </a:t>
            </a:r>
            <a:r>
              <a:rPr lang="tr-TR" sz="1400" dirty="0">
                <a:latin typeface="Livvic" pitchFamily="2" charset="0"/>
              </a:rPr>
              <a:t>[25]</a:t>
            </a:r>
            <a:endParaRPr lang="en-US" sz="1400" dirty="0">
              <a:latin typeface="Livv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3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34;p25">
            <a:extLst>
              <a:ext uri="{FF2B5EF4-FFF2-40B4-BE49-F238E27FC236}">
                <a16:creationId xmlns:a16="http://schemas.microsoft.com/office/drawing/2014/main" id="{FF51693A-4A30-DDCA-63CD-111D951A3F7F}"/>
              </a:ext>
            </a:extLst>
          </p:cNvPr>
          <p:cNvSpPr/>
          <p:nvPr/>
        </p:nvSpPr>
        <p:spPr>
          <a:xfrm rot="-5400000" flipH="1">
            <a:off x="4297775" y="-4302895"/>
            <a:ext cx="548400" cy="9143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-5120"/>
            <a:ext cx="9143949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bg1"/>
                </a:solidFill>
              </a:rPr>
              <a:t>2. Problem Definition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FABFB-40BA-3C9C-3FB2-FFADF352E521}"/>
              </a:ext>
            </a:extLst>
          </p:cNvPr>
          <p:cNvSpPr txBox="1"/>
          <p:nvPr/>
        </p:nvSpPr>
        <p:spPr>
          <a:xfrm>
            <a:off x="8619565" y="4743390"/>
            <a:ext cx="5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solidFill>
                  <a:srgbClr val="908269"/>
                </a:solidFill>
                <a:latin typeface="Livvic" panose="020B0604020202020204" pitchFamily="2" charset="0"/>
              </a:rPr>
              <a:t>9</a:t>
            </a:r>
            <a:endParaRPr lang="en-US" sz="2000" dirty="0">
              <a:solidFill>
                <a:srgbClr val="908269"/>
              </a:solidFill>
              <a:latin typeface="Livvic" panose="020B0604020202020204" pitchFamily="2" charset="0"/>
            </a:endParaRPr>
          </a:p>
        </p:txBody>
      </p:sp>
      <p:sp>
        <p:nvSpPr>
          <p:cNvPr id="8" name="Google Shape;337;p38">
            <a:extLst>
              <a:ext uri="{FF2B5EF4-FFF2-40B4-BE49-F238E27FC236}">
                <a16:creationId xmlns:a16="http://schemas.microsoft.com/office/drawing/2014/main" id="{B53CE5F1-E8D5-4B48-2393-44C5D992570D}"/>
              </a:ext>
            </a:extLst>
          </p:cNvPr>
          <p:cNvSpPr/>
          <p:nvPr/>
        </p:nvSpPr>
        <p:spPr>
          <a:xfrm>
            <a:off x="1309450" y="946892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40;p38">
            <a:extLst>
              <a:ext uri="{FF2B5EF4-FFF2-40B4-BE49-F238E27FC236}">
                <a16:creationId xmlns:a16="http://schemas.microsoft.com/office/drawing/2014/main" id="{8B78FCC4-A102-C174-BFCD-551840F78596}"/>
              </a:ext>
            </a:extLst>
          </p:cNvPr>
          <p:cNvSpPr txBox="1">
            <a:spLocks/>
          </p:cNvSpPr>
          <p:nvPr/>
        </p:nvSpPr>
        <p:spPr>
          <a:xfrm>
            <a:off x="1309450" y="946892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Who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" name="Google Shape;134;p25">
            <a:extLst>
              <a:ext uri="{FF2B5EF4-FFF2-40B4-BE49-F238E27FC236}">
                <a16:creationId xmlns:a16="http://schemas.microsoft.com/office/drawing/2014/main" id="{954C4664-77AF-B8B3-F497-51097902C76D}"/>
              </a:ext>
            </a:extLst>
          </p:cNvPr>
          <p:cNvSpPr/>
          <p:nvPr/>
        </p:nvSpPr>
        <p:spPr>
          <a:xfrm rot="-5400000" flipH="1">
            <a:off x="5152477" y="-987238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65;p27">
            <a:extLst>
              <a:ext uri="{FF2B5EF4-FFF2-40B4-BE49-F238E27FC236}">
                <a16:creationId xmlns:a16="http://schemas.microsoft.com/office/drawing/2014/main" id="{52D7F7F2-A941-F418-3325-6993B07785A1}"/>
              </a:ext>
            </a:extLst>
          </p:cNvPr>
          <p:cNvSpPr txBox="1">
            <a:spLocks/>
          </p:cNvSpPr>
          <p:nvPr/>
        </p:nvSpPr>
        <p:spPr>
          <a:xfrm>
            <a:off x="3218351" y="946892"/>
            <a:ext cx="4251489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600" dirty="0" err="1">
                <a:solidFill>
                  <a:schemeClr val="bg1"/>
                </a:solidFill>
              </a:rPr>
              <a:t>Stray</a:t>
            </a:r>
            <a:r>
              <a:rPr lang="tr-TR" sz="1600" dirty="0">
                <a:solidFill>
                  <a:schemeClr val="bg1"/>
                </a:solidFill>
              </a:rPr>
              <a:t> Dogs</a:t>
            </a:r>
          </a:p>
        </p:txBody>
      </p:sp>
      <p:sp>
        <p:nvSpPr>
          <p:cNvPr id="20" name="Google Shape;337;p38">
            <a:extLst>
              <a:ext uri="{FF2B5EF4-FFF2-40B4-BE49-F238E27FC236}">
                <a16:creationId xmlns:a16="http://schemas.microsoft.com/office/drawing/2014/main" id="{5992C76A-7F91-3D0D-6040-B058A1E74288}"/>
              </a:ext>
            </a:extLst>
          </p:cNvPr>
          <p:cNvSpPr/>
          <p:nvPr/>
        </p:nvSpPr>
        <p:spPr>
          <a:xfrm>
            <a:off x="1309450" y="1628775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340;p38">
            <a:extLst>
              <a:ext uri="{FF2B5EF4-FFF2-40B4-BE49-F238E27FC236}">
                <a16:creationId xmlns:a16="http://schemas.microsoft.com/office/drawing/2014/main" id="{6EA8DEC1-DB9D-6F9A-8371-5EB66E47A633}"/>
              </a:ext>
            </a:extLst>
          </p:cNvPr>
          <p:cNvSpPr txBox="1">
            <a:spLocks/>
          </p:cNvSpPr>
          <p:nvPr/>
        </p:nvSpPr>
        <p:spPr>
          <a:xfrm>
            <a:off x="1309450" y="1628775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" name="Google Shape;134;p25">
            <a:extLst>
              <a:ext uri="{FF2B5EF4-FFF2-40B4-BE49-F238E27FC236}">
                <a16:creationId xmlns:a16="http://schemas.microsoft.com/office/drawing/2014/main" id="{0240622C-C9A5-8042-FFB8-23227A5F455C}"/>
              </a:ext>
            </a:extLst>
          </p:cNvPr>
          <p:cNvSpPr/>
          <p:nvPr/>
        </p:nvSpPr>
        <p:spPr>
          <a:xfrm rot="-5400000" flipH="1">
            <a:off x="5152477" y="-305355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65;p27">
            <a:extLst>
              <a:ext uri="{FF2B5EF4-FFF2-40B4-BE49-F238E27FC236}">
                <a16:creationId xmlns:a16="http://schemas.microsoft.com/office/drawing/2014/main" id="{649FC23E-B17D-1ED0-5848-6C1A7DA3993F}"/>
              </a:ext>
            </a:extLst>
          </p:cNvPr>
          <p:cNvSpPr txBox="1">
            <a:spLocks/>
          </p:cNvSpPr>
          <p:nvPr/>
        </p:nvSpPr>
        <p:spPr>
          <a:xfrm>
            <a:off x="3218351" y="1628775"/>
            <a:ext cx="4251489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600" dirty="0" err="1">
                <a:solidFill>
                  <a:schemeClr val="bg1"/>
                </a:solidFill>
              </a:rPr>
              <a:t>Irregular</a:t>
            </a:r>
            <a:r>
              <a:rPr lang="tr-TR" sz="1600" dirty="0">
                <a:solidFill>
                  <a:schemeClr val="bg1"/>
                </a:solidFill>
              </a:rPr>
              <a:t> </a:t>
            </a:r>
            <a:r>
              <a:rPr lang="tr-TR" sz="1600" dirty="0" err="1">
                <a:solidFill>
                  <a:schemeClr val="bg1"/>
                </a:solidFill>
              </a:rPr>
              <a:t>Feeding</a:t>
            </a:r>
            <a:r>
              <a:rPr lang="tr-TR" sz="1600" dirty="0">
                <a:solidFill>
                  <a:schemeClr val="bg1"/>
                </a:solidFill>
              </a:rPr>
              <a:t> of </a:t>
            </a:r>
            <a:r>
              <a:rPr lang="tr-TR" sz="1600" dirty="0" err="1">
                <a:solidFill>
                  <a:schemeClr val="bg1"/>
                </a:solidFill>
              </a:rPr>
              <a:t>The</a:t>
            </a:r>
            <a:r>
              <a:rPr lang="tr-TR" sz="1600" dirty="0">
                <a:solidFill>
                  <a:schemeClr val="bg1"/>
                </a:solidFill>
              </a:rPr>
              <a:t> Dogs</a:t>
            </a:r>
          </a:p>
        </p:txBody>
      </p:sp>
      <p:sp>
        <p:nvSpPr>
          <p:cNvPr id="24" name="Google Shape;337;p38">
            <a:extLst>
              <a:ext uri="{FF2B5EF4-FFF2-40B4-BE49-F238E27FC236}">
                <a16:creationId xmlns:a16="http://schemas.microsoft.com/office/drawing/2014/main" id="{4CBA7787-E310-37BB-F662-6F79F7BEFEEA}"/>
              </a:ext>
            </a:extLst>
          </p:cNvPr>
          <p:cNvSpPr/>
          <p:nvPr/>
        </p:nvSpPr>
        <p:spPr>
          <a:xfrm>
            <a:off x="1309454" y="2310659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340;p38">
            <a:extLst>
              <a:ext uri="{FF2B5EF4-FFF2-40B4-BE49-F238E27FC236}">
                <a16:creationId xmlns:a16="http://schemas.microsoft.com/office/drawing/2014/main" id="{4BBAA6B3-9757-B6C1-865C-AD984BD76F24}"/>
              </a:ext>
            </a:extLst>
          </p:cNvPr>
          <p:cNvSpPr txBox="1">
            <a:spLocks/>
          </p:cNvSpPr>
          <p:nvPr/>
        </p:nvSpPr>
        <p:spPr>
          <a:xfrm>
            <a:off x="1309454" y="2310659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When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" name="Google Shape;134;p25">
            <a:extLst>
              <a:ext uri="{FF2B5EF4-FFF2-40B4-BE49-F238E27FC236}">
                <a16:creationId xmlns:a16="http://schemas.microsoft.com/office/drawing/2014/main" id="{FE894318-74E3-C9A4-D932-4562B214710C}"/>
              </a:ext>
            </a:extLst>
          </p:cNvPr>
          <p:cNvSpPr/>
          <p:nvPr/>
        </p:nvSpPr>
        <p:spPr>
          <a:xfrm rot="-5400000" flipH="1">
            <a:off x="5152481" y="376529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;p27">
            <a:extLst>
              <a:ext uri="{FF2B5EF4-FFF2-40B4-BE49-F238E27FC236}">
                <a16:creationId xmlns:a16="http://schemas.microsoft.com/office/drawing/2014/main" id="{0DE028D6-78CB-A50B-D825-52BC843D9672}"/>
              </a:ext>
            </a:extLst>
          </p:cNvPr>
          <p:cNvSpPr txBox="1">
            <a:spLocks/>
          </p:cNvSpPr>
          <p:nvPr/>
        </p:nvSpPr>
        <p:spPr>
          <a:xfrm>
            <a:off x="3218355" y="2310659"/>
            <a:ext cx="4251489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600" dirty="0">
                <a:solidFill>
                  <a:schemeClr val="bg1"/>
                </a:solidFill>
              </a:rPr>
              <a:t>A</a:t>
            </a:r>
            <a:r>
              <a:rPr lang="en-US" sz="1600" dirty="0" err="1">
                <a:solidFill>
                  <a:schemeClr val="bg1"/>
                </a:solidFill>
              </a:rPr>
              <a:t>lways</a:t>
            </a:r>
            <a:r>
              <a:rPr lang="en-US" sz="1600" dirty="0">
                <a:solidFill>
                  <a:schemeClr val="bg1"/>
                </a:solidFill>
              </a:rPr>
              <a:t> but </a:t>
            </a:r>
            <a:r>
              <a:rPr lang="tr-TR" sz="1600" dirty="0">
                <a:solidFill>
                  <a:schemeClr val="bg1"/>
                </a:solidFill>
              </a:rPr>
              <a:t>E</a:t>
            </a:r>
            <a:r>
              <a:rPr lang="en-US" sz="1600" dirty="0">
                <a:solidFill>
                  <a:schemeClr val="bg1"/>
                </a:solidFill>
              </a:rPr>
              <a:t>specially in </a:t>
            </a:r>
            <a:r>
              <a:rPr lang="tr-TR" sz="1600" dirty="0">
                <a:solidFill>
                  <a:schemeClr val="bg1"/>
                </a:solidFill>
              </a:rPr>
              <a:t>W</a:t>
            </a:r>
            <a:r>
              <a:rPr lang="en-US" sz="1600" dirty="0">
                <a:solidFill>
                  <a:schemeClr val="bg1"/>
                </a:solidFill>
              </a:rPr>
              <a:t>inter</a:t>
            </a:r>
            <a:endParaRPr lang="tr-TR" sz="1600" dirty="0">
              <a:solidFill>
                <a:schemeClr val="bg1"/>
              </a:solidFill>
            </a:endParaRPr>
          </a:p>
        </p:txBody>
      </p:sp>
      <p:sp>
        <p:nvSpPr>
          <p:cNvPr id="28" name="Google Shape;337;p38">
            <a:extLst>
              <a:ext uri="{FF2B5EF4-FFF2-40B4-BE49-F238E27FC236}">
                <a16:creationId xmlns:a16="http://schemas.microsoft.com/office/drawing/2014/main" id="{D8114E67-FB94-559E-567C-46EE7AFFAA7F}"/>
              </a:ext>
            </a:extLst>
          </p:cNvPr>
          <p:cNvSpPr/>
          <p:nvPr/>
        </p:nvSpPr>
        <p:spPr>
          <a:xfrm>
            <a:off x="1309450" y="2992533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40;p38">
            <a:extLst>
              <a:ext uri="{FF2B5EF4-FFF2-40B4-BE49-F238E27FC236}">
                <a16:creationId xmlns:a16="http://schemas.microsoft.com/office/drawing/2014/main" id="{344D2493-97D9-BA42-BC11-41A561AA9659}"/>
              </a:ext>
            </a:extLst>
          </p:cNvPr>
          <p:cNvSpPr txBox="1">
            <a:spLocks/>
          </p:cNvSpPr>
          <p:nvPr/>
        </p:nvSpPr>
        <p:spPr>
          <a:xfrm>
            <a:off x="1309450" y="2992533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Where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0" name="Google Shape;134;p25">
            <a:extLst>
              <a:ext uri="{FF2B5EF4-FFF2-40B4-BE49-F238E27FC236}">
                <a16:creationId xmlns:a16="http://schemas.microsoft.com/office/drawing/2014/main" id="{2F185FB8-65C7-C2D9-9EE1-6CF8BF498E9D}"/>
              </a:ext>
            </a:extLst>
          </p:cNvPr>
          <p:cNvSpPr/>
          <p:nvPr/>
        </p:nvSpPr>
        <p:spPr>
          <a:xfrm rot="-5400000" flipH="1">
            <a:off x="5152477" y="1058403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65;p27">
            <a:extLst>
              <a:ext uri="{FF2B5EF4-FFF2-40B4-BE49-F238E27FC236}">
                <a16:creationId xmlns:a16="http://schemas.microsoft.com/office/drawing/2014/main" id="{F056FA9A-D827-F43D-AA75-196ACCABF326}"/>
              </a:ext>
            </a:extLst>
          </p:cNvPr>
          <p:cNvSpPr txBox="1">
            <a:spLocks/>
          </p:cNvSpPr>
          <p:nvPr/>
        </p:nvSpPr>
        <p:spPr>
          <a:xfrm>
            <a:off x="3218351" y="2992533"/>
            <a:ext cx="4251489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600" dirty="0">
                <a:solidFill>
                  <a:schemeClr val="bg1"/>
                </a:solidFill>
              </a:rPr>
              <a:t>Erdek Umut Street</a:t>
            </a:r>
          </a:p>
        </p:txBody>
      </p:sp>
      <p:sp>
        <p:nvSpPr>
          <p:cNvPr id="32" name="Google Shape;337;p38">
            <a:extLst>
              <a:ext uri="{FF2B5EF4-FFF2-40B4-BE49-F238E27FC236}">
                <a16:creationId xmlns:a16="http://schemas.microsoft.com/office/drawing/2014/main" id="{3449810D-DA12-F707-C419-A0C048E117AA}"/>
              </a:ext>
            </a:extLst>
          </p:cNvPr>
          <p:cNvSpPr/>
          <p:nvPr/>
        </p:nvSpPr>
        <p:spPr>
          <a:xfrm>
            <a:off x="1309450" y="3674415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40;p38">
            <a:extLst>
              <a:ext uri="{FF2B5EF4-FFF2-40B4-BE49-F238E27FC236}">
                <a16:creationId xmlns:a16="http://schemas.microsoft.com/office/drawing/2014/main" id="{2FD6C8D4-9E86-7B37-3A3E-C50BE5756D88}"/>
              </a:ext>
            </a:extLst>
          </p:cNvPr>
          <p:cNvSpPr txBox="1">
            <a:spLocks/>
          </p:cNvSpPr>
          <p:nvPr/>
        </p:nvSpPr>
        <p:spPr>
          <a:xfrm>
            <a:off x="1309450" y="3674415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Why</a:t>
            </a:r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: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" name="Google Shape;134;p25">
            <a:extLst>
              <a:ext uri="{FF2B5EF4-FFF2-40B4-BE49-F238E27FC236}">
                <a16:creationId xmlns:a16="http://schemas.microsoft.com/office/drawing/2014/main" id="{699D9687-DDD0-D4EB-287F-EEF03731D7E3}"/>
              </a:ext>
            </a:extLst>
          </p:cNvPr>
          <p:cNvSpPr/>
          <p:nvPr/>
        </p:nvSpPr>
        <p:spPr>
          <a:xfrm rot="-5400000" flipH="1">
            <a:off x="5152477" y="1740285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65;p27">
            <a:extLst>
              <a:ext uri="{FF2B5EF4-FFF2-40B4-BE49-F238E27FC236}">
                <a16:creationId xmlns:a16="http://schemas.microsoft.com/office/drawing/2014/main" id="{37E891A1-72CF-5819-00C0-128A11B7342C}"/>
              </a:ext>
            </a:extLst>
          </p:cNvPr>
          <p:cNvSpPr txBox="1">
            <a:spLocks/>
          </p:cNvSpPr>
          <p:nvPr/>
        </p:nvSpPr>
        <p:spPr>
          <a:xfrm>
            <a:off x="3218351" y="3674415"/>
            <a:ext cx="4251489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600" dirty="0" err="1">
                <a:solidFill>
                  <a:schemeClr val="bg1"/>
                </a:solidFill>
              </a:rPr>
              <a:t>Lack</a:t>
            </a:r>
            <a:r>
              <a:rPr lang="tr-TR" sz="1600" dirty="0">
                <a:solidFill>
                  <a:schemeClr val="bg1"/>
                </a:solidFill>
              </a:rPr>
              <a:t> of </a:t>
            </a:r>
            <a:r>
              <a:rPr lang="tr-TR" sz="1600" dirty="0" err="1">
                <a:solidFill>
                  <a:schemeClr val="bg1"/>
                </a:solidFill>
              </a:rPr>
              <a:t>Coordination</a:t>
            </a:r>
            <a:r>
              <a:rPr lang="tr-TR" sz="1600" dirty="0">
                <a:solidFill>
                  <a:schemeClr val="bg1"/>
                </a:solidFill>
              </a:rPr>
              <a:t> </a:t>
            </a:r>
            <a:r>
              <a:rPr lang="tr-TR" sz="1600" dirty="0" err="1">
                <a:solidFill>
                  <a:schemeClr val="bg1"/>
                </a:solidFill>
              </a:rPr>
              <a:t>amongs</a:t>
            </a:r>
            <a:r>
              <a:rPr lang="tr-TR" sz="1600" dirty="0">
                <a:solidFill>
                  <a:schemeClr val="bg1"/>
                </a:solidFill>
              </a:rPr>
              <a:t> </a:t>
            </a:r>
            <a:r>
              <a:rPr lang="tr-TR" sz="1600" dirty="0" err="1">
                <a:solidFill>
                  <a:schemeClr val="bg1"/>
                </a:solidFill>
              </a:rPr>
              <a:t>the</a:t>
            </a:r>
            <a:r>
              <a:rPr lang="tr-TR" sz="1600" dirty="0">
                <a:solidFill>
                  <a:schemeClr val="bg1"/>
                </a:solidFill>
              </a:rPr>
              <a:t> </a:t>
            </a:r>
            <a:r>
              <a:rPr lang="tr-TR" sz="1600" dirty="0" err="1">
                <a:solidFill>
                  <a:schemeClr val="bg1"/>
                </a:solidFill>
              </a:rPr>
              <a:t>people</a:t>
            </a:r>
            <a:endParaRPr lang="tr-TR" sz="1600" dirty="0">
              <a:solidFill>
                <a:schemeClr val="bg1"/>
              </a:solidFill>
            </a:endParaRPr>
          </a:p>
        </p:txBody>
      </p:sp>
      <p:sp>
        <p:nvSpPr>
          <p:cNvPr id="36" name="Google Shape;337;p38">
            <a:extLst>
              <a:ext uri="{FF2B5EF4-FFF2-40B4-BE49-F238E27FC236}">
                <a16:creationId xmlns:a16="http://schemas.microsoft.com/office/drawing/2014/main" id="{FF1581B3-4260-D0B7-44C8-448AF5010701}"/>
              </a:ext>
            </a:extLst>
          </p:cNvPr>
          <p:cNvSpPr/>
          <p:nvPr/>
        </p:nvSpPr>
        <p:spPr>
          <a:xfrm>
            <a:off x="1309450" y="4356289"/>
            <a:ext cx="1072284" cy="3832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40;p38">
            <a:extLst>
              <a:ext uri="{FF2B5EF4-FFF2-40B4-BE49-F238E27FC236}">
                <a16:creationId xmlns:a16="http://schemas.microsoft.com/office/drawing/2014/main" id="{1214C9BE-60E6-EEEF-6FA4-655876BC7E09}"/>
              </a:ext>
            </a:extLst>
          </p:cNvPr>
          <p:cNvSpPr txBox="1">
            <a:spLocks/>
          </p:cNvSpPr>
          <p:nvPr/>
        </p:nvSpPr>
        <p:spPr>
          <a:xfrm>
            <a:off x="1309450" y="4356289"/>
            <a:ext cx="1072284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200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How:</a:t>
            </a: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" name="Google Shape;134;p25">
            <a:extLst>
              <a:ext uri="{FF2B5EF4-FFF2-40B4-BE49-F238E27FC236}">
                <a16:creationId xmlns:a16="http://schemas.microsoft.com/office/drawing/2014/main" id="{EB58B2F1-5272-15A3-3C0A-CEAE6AA62E7C}"/>
              </a:ext>
            </a:extLst>
          </p:cNvPr>
          <p:cNvSpPr/>
          <p:nvPr/>
        </p:nvSpPr>
        <p:spPr>
          <a:xfrm rot="-5400000" flipH="1">
            <a:off x="5152477" y="2422159"/>
            <a:ext cx="383240" cy="4251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65;p27">
            <a:extLst>
              <a:ext uri="{FF2B5EF4-FFF2-40B4-BE49-F238E27FC236}">
                <a16:creationId xmlns:a16="http://schemas.microsoft.com/office/drawing/2014/main" id="{98CDE788-6B22-066D-D0A1-476F87EB95EB}"/>
              </a:ext>
            </a:extLst>
          </p:cNvPr>
          <p:cNvSpPr txBox="1">
            <a:spLocks/>
          </p:cNvSpPr>
          <p:nvPr/>
        </p:nvSpPr>
        <p:spPr>
          <a:xfrm>
            <a:off x="3218351" y="4356289"/>
            <a:ext cx="4251489" cy="38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ivvic"/>
              <a:buNone/>
              <a:defRPr sz="2800" b="1" i="0" u="none" strike="noStrike" cap="none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tr-TR" sz="1600" dirty="0" err="1">
                <a:solidFill>
                  <a:schemeClr val="bg1"/>
                </a:solidFill>
              </a:rPr>
              <a:t>Stray</a:t>
            </a:r>
            <a:r>
              <a:rPr lang="tr-TR" sz="1600" dirty="0">
                <a:solidFill>
                  <a:schemeClr val="bg1"/>
                </a:solidFill>
              </a:rPr>
              <a:t> Dogs </a:t>
            </a:r>
            <a:r>
              <a:rPr lang="tr-TR" sz="1600" dirty="0" err="1">
                <a:solidFill>
                  <a:schemeClr val="bg1"/>
                </a:solidFill>
              </a:rPr>
              <a:t>are</a:t>
            </a:r>
            <a:r>
              <a:rPr lang="tr-TR" sz="1600" dirty="0">
                <a:solidFill>
                  <a:schemeClr val="bg1"/>
                </a:solidFill>
              </a:rPr>
              <a:t> not </a:t>
            </a:r>
            <a:r>
              <a:rPr lang="tr-TR" sz="1600" dirty="0" err="1">
                <a:solidFill>
                  <a:schemeClr val="bg1"/>
                </a:solidFill>
              </a:rPr>
              <a:t>properly</a:t>
            </a:r>
            <a:r>
              <a:rPr lang="tr-TR" sz="1600" dirty="0">
                <a:solidFill>
                  <a:schemeClr val="bg1"/>
                </a:solidFill>
              </a:rPr>
              <a:t> </a:t>
            </a:r>
            <a:r>
              <a:rPr lang="tr-TR" sz="1600" dirty="0" err="1">
                <a:solidFill>
                  <a:schemeClr val="bg1"/>
                </a:solidFill>
              </a:rPr>
              <a:t>feeded</a:t>
            </a:r>
            <a:endParaRPr lang="tr-T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33009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2431</Words>
  <Application>Microsoft Office PowerPoint</Application>
  <PresentationFormat>On-screen Show (16:9)</PresentationFormat>
  <Paragraphs>218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Livvic</vt:lpstr>
      <vt:lpstr>Arial</vt:lpstr>
      <vt:lpstr>Open Sans</vt:lpstr>
      <vt:lpstr>Catamaran Light</vt:lpstr>
      <vt:lpstr>Fira Sans Extra Condensed Medium</vt:lpstr>
      <vt:lpstr>Engineering Project Proposal by Slidesgo</vt:lpstr>
      <vt:lpstr>A Proposal to Investigate Three Technical Solutions to Eliminate the Hunger Problem of Stray Dogs in Erdek Umut Street</vt:lpstr>
      <vt:lpstr>TABLE OF CONTENTS</vt:lpstr>
      <vt:lpstr>1. Introduction</vt:lpstr>
      <vt:lpstr>1. Introduction</vt:lpstr>
      <vt:lpstr>1. Introduction</vt:lpstr>
      <vt:lpstr>1. Introduction</vt:lpstr>
      <vt:lpstr>1. Introduction</vt:lpstr>
      <vt:lpstr>2. Problem Definition</vt:lpstr>
      <vt:lpstr>2. Problem Definition</vt:lpstr>
      <vt:lpstr>2. Problem Definition</vt:lpstr>
      <vt:lpstr>3. Proposed Solutions </vt:lpstr>
      <vt:lpstr>3.1 Proposed Solution 1: RFID Tag System </vt:lpstr>
      <vt:lpstr>3.1 Proposed Solution 1: RFID Tag System </vt:lpstr>
      <vt:lpstr>3.1 Proposed Solution 1: RFID Tag System </vt:lpstr>
      <vt:lpstr>3.1 Proposed Solution 1: RFID Tag System </vt:lpstr>
      <vt:lpstr>3.2 Proposed Solution 2: Bluetooth System</vt:lpstr>
      <vt:lpstr>3.2 Proposed Solution 2: Bluetooth System</vt:lpstr>
      <vt:lpstr>3.2 Proposed Solution 2: Bluetooth System</vt:lpstr>
      <vt:lpstr>3.2 Proposed Solution 2: Bluetooth System </vt:lpstr>
      <vt:lpstr>3.3 Proposed Solution 3: Smart Feeding System</vt:lpstr>
      <vt:lpstr>3.3 Proposed Solution 3: Smart Feeding System</vt:lpstr>
      <vt:lpstr>3.3 Proposed Solution 3: Smart Feeding System</vt:lpstr>
      <vt:lpstr>4. Criteria for Assessing Proposed Solutions </vt:lpstr>
      <vt:lpstr>5. Proposed Research Methodology</vt:lpstr>
      <vt:lpstr>5.1 Proposed Research Methodology</vt:lpstr>
      <vt:lpstr>5.1 Proposed Research Methodology</vt:lpstr>
      <vt:lpstr>6. References</vt:lpstr>
      <vt:lpstr>6. References</vt:lpstr>
      <vt:lpstr>6. References</vt:lpstr>
      <vt:lpstr>6. References</vt:lpstr>
      <vt:lpstr>6. References</vt:lpstr>
      <vt:lpstr>6. References</vt:lpstr>
      <vt:lpstr>6.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Proposal to Investigate Three Technical Solutions to Eliminate the Hunger Problem of Stray Dogs in Erdek Umut Street</dc:title>
  <cp:lastModifiedBy>Ömer Oktay Gültekin</cp:lastModifiedBy>
  <cp:revision>6</cp:revision>
  <dcterms:modified xsi:type="dcterms:W3CDTF">2022-10-14T15:20:12Z</dcterms:modified>
</cp:coreProperties>
</file>